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60" r:id="rId2"/>
    <p:sldId id="288" r:id="rId3"/>
    <p:sldId id="329" r:id="rId4"/>
    <p:sldId id="289" r:id="rId5"/>
    <p:sldId id="330" r:id="rId6"/>
    <p:sldId id="359" r:id="rId7"/>
    <p:sldId id="291" r:id="rId8"/>
    <p:sldId id="331" r:id="rId9"/>
    <p:sldId id="290" r:id="rId10"/>
    <p:sldId id="332" r:id="rId11"/>
    <p:sldId id="357" r:id="rId12"/>
    <p:sldId id="338" r:id="rId13"/>
    <p:sldId id="304" r:id="rId14"/>
    <p:sldId id="333" r:id="rId15"/>
    <p:sldId id="340" r:id="rId16"/>
    <p:sldId id="294" r:id="rId17"/>
    <p:sldId id="296" r:id="rId18"/>
    <p:sldId id="295" r:id="rId19"/>
    <p:sldId id="334" r:id="rId20"/>
    <p:sldId id="305" r:id="rId21"/>
    <p:sldId id="306" r:id="rId22"/>
    <p:sldId id="307" r:id="rId23"/>
    <p:sldId id="308" r:id="rId24"/>
    <p:sldId id="309" r:id="rId25"/>
    <p:sldId id="351" r:id="rId26"/>
    <p:sldId id="360" r:id="rId27"/>
    <p:sldId id="361" r:id="rId28"/>
    <p:sldId id="362" r:id="rId29"/>
    <p:sldId id="363" r:id="rId30"/>
    <p:sldId id="335" r:id="rId31"/>
    <p:sldId id="349" r:id="rId32"/>
    <p:sldId id="298" r:id="rId33"/>
    <p:sldId id="312" r:id="rId34"/>
    <p:sldId id="354" r:id="rId35"/>
    <p:sldId id="348" r:id="rId36"/>
    <p:sldId id="310" r:id="rId37"/>
    <p:sldId id="313" r:id="rId38"/>
    <p:sldId id="314" r:id="rId39"/>
    <p:sldId id="341" r:id="rId40"/>
    <p:sldId id="344" r:id="rId41"/>
    <p:sldId id="345" r:id="rId42"/>
    <p:sldId id="346" r:id="rId43"/>
    <p:sldId id="347" r:id="rId44"/>
    <p:sldId id="350" r:id="rId45"/>
    <p:sldId id="339" r:id="rId46"/>
    <p:sldId id="316" r:id="rId47"/>
    <p:sldId id="336" r:id="rId48"/>
    <p:sldId id="337" r:id="rId49"/>
    <p:sldId id="355" r:id="rId50"/>
    <p:sldId id="300" r:id="rId51"/>
    <p:sldId id="353" r:id="rId52"/>
    <p:sldId id="319" r:id="rId53"/>
    <p:sldId id="321" r:id="rId54"/>
    <p:sldId id="320" r:id="rId55"/>
    <p:sldId id="356" r:id="rId56"/>
    <p:sldId id="322" r:id="rId57"/>
    <p:sldId id="323" r:id="rId58"/>
    <p:sldId id="325" r:id="rId59"/>
    <p:sldId id="324" r:id="rId60"/>
    <p:sldId id="302" r:id="rId61"/>
    <p:sldId id="358" r:id="rId62"/>
    <p:sldId id="327" r:id="rId63"/>
    <p:sldId id="328" r:id="rId64"/>
    <p:sldId id="326" r:id="rId65"/>
    <p:sldId id="303" r:id="rId66"/>
    <p:sldId id="311" r:id="rId67"/>
    <p:sldId id="301"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29"/>
            <p14:sldId id="289"/>
            <p14:sldId id="330"/>
            <p14:sldId id="359"/>
            <p14:sldId id="291"/>
            <p14:sldId id="331"/>
            <p14:sldId id="290"/>
            <p14:sldId id="332"/>
            <p14:sldId id="357"/>
            <p14:sldId id="338"/>
            <p14:sldId id="304"/>
            <p14:sldId id="333"/>
            <p14:sldId id="340"/>
            <p14:sldId id="294"/>
            <p14:sldId id="296"/>
            <p14:sldId id="295"/>
            <p14:sldId id="334"/>
            <p14:sldId id="305"/>
            <p14:sldId id="306"/>
            <p14:sldId id="307"/>
            <p14:sldId id="308"/>
            <p14:sldId id="309"/>
            <p14:sldId id="351"/>
            <p14:sldId id="360"/>
            <p14:sldId id="361"/>
            <p14:sldId id="362"/>
            <p14:sldId id="363"/>
            <p14:sldId id="335"/>
            <p14:sldId id="349"/>
            <p14:sldId id="298"/>
            <p14:sldId id="312"/>
            <p14:sldId id="354"/>
            <p14:sldId id="348"/>
            <p14:sldId id="310"/>
            <p14:sldId id="313"/>
            <p14:sldId id="314"/>
            <p14:sldId id="341"/>
            <p14:sldId id="344"/>
            <p14:sldId id="345"/>
            <p14:sldId id="346"/>
            <p14:sldId id="347"/>
            <p14:sldId id="350"/>
            <p14:sldId id="339"/>
            <p14:sldId id="316"/>
            <p14:sldId id="336"/>
            <p14:sldId id="337"/>
            <p14:sldId id="355"/>
            <p14:sldId id="300"/>
            <p14:sldId id="353"/>
            <p14:sldId id="319"/>
            <p14:sldId id="321"/>
            <p14:sldId id="320"/>
            <p14:sldId id="356"/>
            <p14:sldId id="322"/>
            <p14:sldId id="323"/>
            <p14:sldId id="325"/>
            <p14:sldId id="324"/>
            <p14:sldId id="302"/>
            <p14:sldId id="358"/>
            <p14:sldId id="327"/>
            <p14:sldId id="328"/>
            <p14:sldId id="326"/>
            <p14:sldId id="303"/>
            <p14:sldId id="311"/>
            <p14:sldId id="301"/>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93D4FA"/>
    <a:srgbClr val="79A52B"/>
    <a:srgbClr val="63666A"/>
    <a:srgbClr val="BBBCBC"/>
    <a:srgbClr val="041E42"/>
    <a:srgbClr val="003D81"/>
    <a:srgbClr val="9CA09C"/>
    <a:srgbClr val="4A4C4D"/>
    <a:srgbClr val="00A4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67219" autoAdjust="0"/>
  </p:normalViewPr>
  <p:slideViewPr>
    <p:cSldViewPr snapToGrid="0" snapToObjects="1">
      <p:cViewPr varScale="1">
        <p:scale>
          <a:sx n="78" d="100"/>
          <a:sy n="78" d="100"/>
        </p:scale>
        <p:origin x="155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6/11/23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6/11/23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160872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35599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423216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297995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4080097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28</a:t>
            </a:fld>
            <a:endParaRPr lang="en-US"/>
          </a:p>
        </p:txBody>
      </p:sp>
    </p:spTree>
    <p:extLst>
      <p:ext uri="{BB962C8B-B14F-4D97-AF65-F5344CB8AC3E}">
        <p14:creationId xmlns:p14="http://schemas.microsoft.com/office/powerpoint/2010/main" val="1816052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29</a:t>
            </a:fld>
            <a:endParaRPr lang="en-US"/>
          </a:p>
        </p:txBody>
      </p:sp>
    </p:spTree>
    <p:extLst>
      <p:ext uri="{BB962C8B-B14F-4D97-AF65-F5344CB8AC3E}">
        <p14:creationId xmlns:p14="http://schemas.microsoft.com/office/powerpoint/2010/main" val="199671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30</a:t>
            </a:fld>
            <a:endParaRPr lang="en-US"/>
          </a:p>
        </p:txBody>
      </p:sp>
    </p:spTree>
    <p:extLst>
      <p:ext uri="{BB962C8B-B14F-4D97-AF65-F5344CB8AC3E}">
        <p14:creationId xmlns:p14="http://schemas.microsoft.com/office/powerpoint/2010/main" val="196582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34</a:t>
            </a:fld>
            <a:endParaRPr lang="en-US"/>
          </a:p>
        </p:txBody>
      </p:sp>
    </p:spTree>
    <p:extLst>
      <p:ext uri="{BB962C8B-B14F-4D97-AF65-F5344CB8AC3E}">
        <p14:creationId xmlns:p14="http://schemas.microsoft.com/office/powerpoint/2010/main" val="366283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35</a:t>
            </a:fld>
            <a:endParaRPr lang="en-US"/>
          </a:p>
        </p:txBody>
      </p:sp>
    </p:spTree>
    <p:extLst>
      <p:ext uri="{BB962C8B-B14F-4D97-AF65-F5344CB8AC3E}">
        <p14:creationId xmlns:p14="http://schemas.microsoft.com/office/powerpoint/2010/main" val="739790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8</a:t>
            </a:fld>
            <a:endParaRPr lang="en-US"/>
          </a:p>
        </p:txBody>
      </p:sp>
    </p:spTree>
    <p:extLst>
      <p:ext uri="{BB962C8B-B14F-4D97-AF65-F5344CB8AC3E}">
        <p14:creationId xmlns:p14="http://schemas.microsoft.com/office/powerpoint/2010/main" val="174775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38</a:t>
            </a:fld>
            <a:endParaRPr lang="en-US"/>
          </a:p>
        </p:txBody>
      </p:sp>
    </p:spTree>
    <p:extLst>
      <p:ext uri="{BB962C8B-B14F-4D97-AF65-F5344CB8AC3E}">
        <p14:creationId xmlns:p14="http://schemas.microsoft.com/office/powerpoint/2010/main" val="3819170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objects-in-r.html#naming-objects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46</a:t>
            </a:fld>
            <a:endParaRPr lang="en-US"/>
          </a:p>
        </p:txBody>
      </p:sp>
    </p:spTree>
    <p:extLst>
      <p:ext uri="{BB962C8B-B14F-4D97-AF65-F5344CB8AC3E}">
        <p14:creationId xmlns:p14="http://schemas.microsoft.com/office/powerpoint/2010/main" val="1069191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47</a:t>
            </a:fld>
            <a:endParaRPr lang="en-US"/>
          </a:p>
        </p:txBody>
      </p:sp>
    </p:spTree>
    <p:extLst>
      <p:ext uri="{BB962C8B-B14F-4D97-AF65-F5344CB8AC3E}">
        <p14:creationId xmlns:p14="http://schemas.microsoft.com/office/powerpoint/2010/main" val="1354773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48</a:t>
            </a:fld>
            <a:endParaRPr lang="en-US"/>
          </a:p>
        </p:txBody>
      </p:sp>
    </p:spTree>
    <p:extLst>
      <p:ext uri="{BB962C8B-B14F-4D97-AF65-F5344CB8AC3E}">
        <p14:creationId xmlns:p14="http://schemas.microsoft.com/office/powerpoint/2010/main" val="1624077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49</a:t>
            </a:fld>
            <a:endParaRPr lang="en-US"/>
          </a:p>
        </p:txBody>
      </p:sp>
    </p:spTree>
    <p:extLst>
      <p:ext uri="{BB962C8B-B14F-4D97-AF65-F5344CB8AC3E}">
        <p14:creationId xmlns:p14="http://schemas.microsoft.com/office/powerpoint/2010/main" val="168469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50</a:t>
            </a:fld>
            <a:endParaRPr lang="en-US"/>
          </a:p>
        </p:txBody>
      </p:sp>
    </p:spTree>
    <p:extLst>
      <p:ext uri="{BB962C8B-B14F-4D97-AF65-F5344CB8AC3E}">
        <p14:creationId xmlns:p14="http://schemas.microsoft.com/office/powerpoint/2010/main" val="13520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51</a:t>
            </a:fld>
            <a:endParaRPr lang="en-US"/>
          </a:p>
        </p:txBody>
      </p:sp>
    </p:spTree>
    <p:extLst>
      <p:ext uri="{BB962C8B-B14F-4D97-AF65-F5344CB8AC3E}">
        <p14:creationId xmlns:p14="http://schemas.microsoft.com/office/powerpoint/2010/main" val="3168007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52</a:t>
            </a:fld>
            <a:endParaRPr lang="en-US"/>
          </a:p>
        </p:txBody>
      </p:sp>
    </p:spTree>
    <p:extLst>
      <p:ext uri="{BB962C8B-B14F-4D97-AF65-F5344CB8AC3E}">
        <p14:creationId xmlns:p14="http://schemas.microsoft.com/office/powerpoint/2010/main" val="2670014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53</a:t>
            </a:fld>
            <a:endParaRPr lang="en-US"/>
          </a:p>
        </p:txBody>
      </p:sp>
    </p:spTree>
    <p:extLst>
      <p:ext uri="{BB962C8B-B14F-4D97-AF65-F5344CB8AC3E}">
        <p14:creationId xmlns:p14="http://schemas.microsoft.com/office/powerpoint/2010/main" val="3584810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https://intro2r.com/using-functions-in-</a:t>
            </a:r>
            <a:r>
              <a:rPr lang="en-US" dirty="0" err="1"/>
              <a:t>r.html</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54</a:t>
            </a:fld>
            <a:endParaRPr lang="en-US"/>
          </a:p>
        </p:txBody>
      </p:sp>
    </p:spTree>
    <p:extLst>
      <p:ext uri="{BB962C8B-B14F-4D97-AF65-F5344CB8AC3E}">
        <p14:creationId xmlns:p14="http://schemas.microsoft.com/office/powerpoint/2010/main" val="279651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55</a:t>
            </a:fld>
            <a:endParaRPr lang="en-US"/>
          </a:p>
        </p:txBody>
      </p:sp>
    </p:spTree>
    <p:extLst>
      <p:ext uri="{BB962C8B-B14F-4D97-AF65-F5344CB8AC3E}">
        <p14:creationId xmlns:p14="http://schemas.microsoft.com/office/powerpoint/2010/main" val="1267198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56</a:t>
            </a:fld>
            <a:endParaRPr lang="en-US"/>
          </a:p>
        </p:txBody>
      </p:sp>
    </p:spTree>
    <p:extLst>
      <p:ext uri="{BB962C8B-B14F-4D97-AF65-F5344CB8AC3E}">
        <p14:creationId xmlns:p14="http://schemas.microsoft.com/office/powerpoint/2010/main" val="2580005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57</a:t>
            </a:fld>
            <a:endParaRPr lang="en-US"/>
          </a:p>
        </p:txBody>
      </p:sp>
    </p:spTree>
    <p:extLst>
      <p:ext uri="{BB962C8B-B14F-4D97-AF65-F5344CB8AC3E}">
        <p14:creationId xmlns:p14="http://schemas.microsoft.com/office/powerpoint/2010/main" val="2540497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58</a:t>
            </a:fld>
            <a:endParaRPr lang="en-US"/>
          </a:p>
        </p:txBody>
      </p:sp>
    </p:spTree>
    <p:extLst>
      <p:ext uri="{BB962C8B-B14F-4D97-AF65-F5344CB8AC3E}">
        <p14:creationId xmlns:p14="http://schemas.microsoft.com/office/powerpoint/2010/main" val="3823873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59</a:t>
            </a:fld>
            <a:endParaRPr lang="en-US"/>
          </a:p>
        </p:txBody>
      </p:sp>
    </p:spTree>
    <p:extLst>
      <p:ext uri="{BB962C8B-B14F-4D97-AF65-F5344CB8AC3E}">
        <p14:creationId xmlns:p14="http://schemas.microsoft.com/office/powerpoint/2010/main" val="1188556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60</a:t>
            </a:fld>
            <a:endParaRPr lang="en-US"/>
          </a:p>
        </p:txBody>
      </p:sp>
    </p:spTree>
    <p:extLst>
      <p:ext uri="{BB962C8B-B14F-4D97-AF65-F5344CB8AC3E}">
        <p14:creationId xmlns:p14="http://schemas.microsoft.com/office/powerpoint/2010/main" val="448785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61</a:t>
            </a:fld>
            <a:endParaRPr lang="en-US"/>
          </a:p>
        </p:txBody>
      </p:sp>
    </p:spTree>
    <p:extLst>
      <p:ext uri="{BB962C8B-B14F-4D97-AF65-F5344CB8AC3E}">
        <p14:creationId xmlns:p14="http://schemas.microsoft.com/office/powerpoint/2010/main" val="89946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62</a:t>
            </a:fld>
            <a:endParaRPr lang="en-US"/>
          </a:p>
        </p:txBody>
      </p:sp>
    </p:spTree>
    <p:extLst>
      <p:ext uri="{BB962C8B-B14F-4D97-AF65-F5344CB8AC3E}">
        <p14:creationId xmlns:p14="http://schemas.microsoft.com/office/powerpoint/2010/main" val="1327944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63</a:t>
            </a:fld>
            <a:endParaRPr lang="en-US"/>
          </a:p>
        </p:txBody>
      </p:sp>
    </p:spTree>
    <p:extLst>
      <p:ext uri="{BB962C8B-B14F-4D97-AF65-F5344CB8AC3E}">
        <p14:creationId xmlns:p14="http://schemas.microsoft.com/office/powerpoint/2010/main" val="167179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original Ihaka and Gentleman publication https://</a:t>
            </a:r>
            <a:r>
              <a:rPr lang="en-US" dirty="0" err="1"/>
              <a:t>www.jstor.org</a:t>
            </a:r>
            <a:r>
              <a:rPr lang="en-US" dirty="0"/>
              <a:t>/stable/1390807</a:t>
            </a:r>
          </a:p>
        </p:txBody>
      </p:sp>
      <p:sp>
        <p:nvSpPr>
          <p:cNvPr id="4" name="Slide Number Placeholder 3"/>
          <p:cNvSpPr>
            <a:spLocks noGrp="1"/>
          </p:cNvSpPr>
          <p:nvPr>
            <p:ph type="sldNum" sz="quarter" idx="5"/>
          </p:nvPr>
        </p:nvSpPr>
        <p:spPr/>
        <p:txBody>
          <a:bodyPr/>
          <a:lstStyle/>
          <a:p>
            <a:fld id="{7B79852F-C953-3445-B10C-3B6B94EB422C}" type="slidenum">
              <a:rPr lang="en-US" smtClean="0"/>
              <a:t>16</a:t>
            </a:fld>
            <a:endParaRPr lang="en-US"/>
          </a:p>
        </p:txBody>
      </p:sp>
    </p:spTree>
    <p:extLst>
      <p:ext uri="{BB962C8B-B14F-4D97-AF65-F5344CB8AC3E}">
        <p14:creationId xmlns:p14="http://schemas.microsoft.com/office/powerpoint/2010/main" val="147359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18</a:t>
            </a:fld>
            <a:endParaRPr lang="en-US"/>
          </a:p>
        </p:txBody>
      </p:sp>
    </p:spTree>
    <p:extLst>
      <p:ext uri="{BB962C8B-B14F-4D97-AF65-F5344CB8AC3E}">
        <p14:creationId xmlns:p14="http://schemas.microsoft.com/office/powerpoint/2010/main" val="393369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63009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more information here: https://intro2r.com/</a:t>
            </a:r>
            <a:r>
              <a:rPr lang="en-US" dirty="0" err="1"/>
              <a:t>rstudio_orient.html#cons</a:t>
            </a:r>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7776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312614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more information here: https://intro2r.com/</a:t>
            </a:r>
            <a:r>
              <a:rPr lang="en-US" dirty="0" err="1"/>
              <a:t>rstudio_orient.html#cons</a:t>
            </a:r>
            <a:endParaRPr lang="en-US" dirty="0"/>
          </a:p>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201480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6/11/23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File:R_logo.svg"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Snake_case"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en.wikipedia.org/wiki/Camel_cas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twitter.com/allison_horst"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hyperlink" Target="https://alexd106.github.io/intro2R/lectures.html"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i="0" dirty="0">
                <a:solidFill>
                  <a:schemeClr val="bg1"/>
                </a:solidFill>
                <a:latin typeface="Helvetica Neue"/>
                <a:cs typeface="Helvetica Neue"/>
              </a:rPr>
              <a:t>Day 1</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
        <p:nvSpPr>
          <p:cNvPr id="5" name="Rectangle 4">
            <a:extLst>
              <a:ext uri="{FF2B5EF4-FFF2-40B4-BE49-F238E27FC236}">
                <a16:creationId xmlns:a16="http://schemas.microsoft.com/office/drawing/2014/main" id="{CED2C13D-DECD-0065-9C7C-37B6040E8420}"/>
              </a:ext>
            </a:extLst>
          </p:cNvPr>
          <p:cNvSpPr/>
          <p:nvPr/>
        </p:nvSpPr>
        <p:spPr>
          <a:xfrm>
            <a:off x="1436914" y="1600200"/>
            <a:ext cx="6270172" cy="3053443"/>
          </a:xfrm>
          <a:prstGeom prst="rect">
            <a:avLst/>
          </a:prstGeom>
          <a:solidFill>
            <a:srgbClr val="93D4F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Learning to program (in R) can be fun, and doesn’t have to be overwhelming or intimidating</a:t>
            </a:r>
          </a:p>
        </p:txBody>
      </p:sp>
    </p:spTree>
    <p:extLst>
      <p:ext uri="{BB962C8B-B14F-4D97-AF65-F5344CB8AC3E}">
        <p14:creationId xmlns:p14="http://schemas.microsoft.com/office/powerpoint/2010/main" val="340657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Learning by doing</a:t>
            </a:r>
          </a:p>
        </p:txBody>
      </p:sp>
      <p:sp>
        <p:nvSpPr>
          <p:cNvPr id="3" name="TextBox 2">
            <a:extLst>
              <a:ext uri="{FF2B5EF4-FFF2-40B4-BE49-F238E27FC236}">
                <a16:creationId xmlns:a16="http://schemas.microsoft.com/office/drawing/2014/main" id="{FF556006-0294-4CD9-E94F-AB0F04156903}"/>
              </a:ext>
            </a:extLst>
          </p:cNvPr>
          <p:cNvSpPr txBox="1"/>
          <p:nvPr/>
        </p:nvSpPr>
        <p:spPr>
          <a:xfrm>
            <a:off x="277586" y="1228397"/>
            <a:ext cx="8436545" cy="4955203"/>
          </a:xfrm>
          <a:prstGeom prst="rect">
            <a:avLst/>
          </a:prstGeom>
          <a:noFill/>
        </p:spPr>
        <p:txBody>
          <a:bodyPr wrap="square" rtlCol="0">
            <a:spAutoFit/>
          </a:bodyPr>
          <a:lstStyle/>
          <a:p>
            <a:pPr algn="ctr">
              <a:spcBef>
                <a:spcPts val="600"/>
              </a:spcBef>
              <a:spcAft>
                <a:spcPts val="600"/>
              </a:spcAft>
            </a:pPr>
            <a:r>
              <a:rPr lang="en-US" sz="2600" dirty="0"/>
              <a:t>For some people, it’s easier to learn by doing, typing, and making mistakes. I’m one of those people. Others prefer to listen, think, and work through problems later on their own. </a:t>
            </a:r>
          </a:p>
          <a:p>
            <a:pPr algn="ctr">
              <a:spcBef>
                <a:spcPts val="600"/>
              </a:spcBef>
              <a:spcAft>
                <a:spcPts val="600"/>
              </a:spcAft>
            </a:pPr>
            <a:r>
              <a:rPr lang="en-US" sz="2600" b="1" dirty="0"/>
              <a:t> In this workshop, we’ll pause to do worked examples. </a:t>
            </a:r>
            <a:r>
              <a:rPr lang="en-US" sz="2600" dirty="0"/>
              <a:t>Sometimes these will be confusing. This is the point! We will learn together by trial and error. </a:t>
            </a:r>
          </a:p>
          <a:p>
            <a:pPr algn="ctr">
              <a:spcBef>
                <a:spcPts val="600"/>
              </a:spcBef>
              <a:spcAft>
                <a:spcPts val="600"/>
              </a:spcAft>
            </a:pPr>
            <a:r>
              <a:rPr lang="en-US" sz="2600" dirty="0"/>
              <a:t>If you are more comfortable following along, and you feel stuck, feel free to just watch and try at home. But I really encourage you to try, the best way to learn R is to repeatedly do stuff wrong and then figure out the errors.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97509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124A8D-F12B-192C-8B51-352722A04045}"/>
              </a:ext>
            </a:extLst>
          </p:cNvPr>
          <p:cNvPicPr>
            <a:picLocks noChangeAspect="1"/>
          </p:cNvPicPr>
          <p:nvPr/>
        </p:nvPicPr>
        <p:blipFill>
          <a:blip r:embed="rId2"/>
          <a:stretch>
            <a:fillRect/>
          </a:stretch>
        </p:blipFill>
        <p:spPr>
          <a:xfrm>
            <a:off x="1941626" y="163286"/>
            <a:ext cx="5814445" cy="5655663"/>
          </a:xfrm>
          <a:prstGeom prst="rect">
            <a:avLst/>
          </a:prstGeom>
        </p:spPr>
      </p:pic>
      <p:sp>
        <p:nvSpPr>
          <p:cNvPr id="7" name="TextBox 6">
            <a:extLst>
              <a:ext uri="{FF2B5EF4-FFF2-40B4-BE49-F238E27FC236}">
                <a16:creationId xmlns:a16="http://schemas.microsoft.com/office/drawing/2014/main" id="{FC3907A7-FB4D-7229-AACE-965F395E2344}"/>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0295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F4B3424C-615B-FE57-55CF-14E3ED9BE780}"/>
              </a:ext>
            </a:extLst>
          </p:cNvPr>
          <p:cNvSpPr txBox="1"/>
          <p:nvPr/>
        </p:nvSpPr>
        <p:spPr>
          <a:xfrm>
            <a:off x="429869" y="1230992"/>
            <a:ext cx="8284261"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Understand</a:t>
            </a:r>
            <a:r>
              <a:rPr lang="en-US" sz="2600" dirty="0"/>
              <a:t> what statistical programming is</a:t>
            </a:r>
          </a:p>
          <a:p>
            <a:pPr marL="457200" indent="-457200">
              <a:spcBef>
                <a:spcPts val="600"/>
              </a:spcBef>
              <a:spcAft>
                <a:spcPts val="600"/>
              </a:spcAft>
              <a:buFont typeface="Arial" panose="020B0604020202020204" pitchFamily="34" charset="0"/>
              <a:buChar char="•"/>
            </a:pPr>
            <a:r>
              <a:rPr lang="en-US" sz="2600" b="1" dirty="0"/>
              <a:t>Get acquainted </a:t>
            </a:r>
            <a:r>
              <a:rPr lang="en-US" sz="2600" dirty="0"/>
              <a:t>with </a:t>
            </a:r>
            <a:r>
              <a:rPr lang="en-US" sz="2600" dirty="0" err="1"/>
              <a:t>Rstudio</a:t>
            </a:r>
            <a:endParaRPr lang="en-US" sz="2600" dirty="0"/>
          </a:p>
          <a:p>
            <a:pPr marL="457200" indent="-457200">
              <a:spcBef>
                <a:spcPts val="600"/>
              </a:spcBef>
              <a:spcAft>
                <a:spcPts val="600"/>
              </a:spcAft>
              <a:buFont typeface="Arial" panose="020B0604020202020204" pitchFamily="34" charset="0"/>
              <a:buChar char="•"/>
            </a:pPr>
            <a:r>
              <a:rPr lang="en-US" sz="2600" dirty="0"/>
              <a:t>Write your very first R code (at least, of this workshop)</a:t>
            </a:r>
          </a:p>
          <a:p>
            <a:pPr marL="914400" lvl="1" indent="-457200">
              <a:spcBef>
                <a:spcPts val="600"/>
              </a:spcBef>
              <a:spcAft>
                <a:spcPts val="600"/>
              </a:spcAft>
              <a:buFont typeface="Arial" panose="020B0604020202020204" pitchFamily="34" charset="0"/>
              <a:buChar char="•"/>
            </a:pPr>
            <a:r>
              <a:rPr lang="en-US" sz="2600" dirty="0"/>
              <a:t>vectors</a:t>
            </a:r>
          </a:p>
          <a:p>
            <a:pPr marL="914400" lvl="1" indent="-457200">
              <a:spcBef>
                <a:spcPts val="600"/>
              </a:spcBef>
              <a:spcAft>
                <a:spcPts val="600"/>
              </a:spcAft>
              <a:buFont typeface="Arial" panose="020B0604020202020204" pitchFamily="34" charset="0"/>
              <a:buChar char="•"/>
            </a:pPr>
            <a:r>
              <a:rPr lang="en-US" sz="2600" dirty="0"/>
              <a:t>functions</a:t>
            </a:r>
          </a:p>
          <a:p>
            <a:pPr marL="914400" lvl="1" indent="-457200">
              <a:spcBef>
                <a:spcPts val="600"/>
              </a:spcBef>
              <a:spcAft>
                <a:spcPts val="600"/>
              </a:spcAft>
              <a:buFont typeface="Arial" panose="020B0604020202020204" pitchFamily="34" charset="0"/>
              <a:buChar char="•"/>
            </a:pPr>
            <a:r>
              <a:rPr lang="en-US" sz="2600" dirty="0"/>
              <a:t>accessing documentation</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8221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What is statistical programming, and why should I care?</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statistical programming?</a:t>
            </a:r>
          </a:p>
        </p:txBody>
      </p:sp>
      <p:sp>
        <p:nvSpPr>
          <p:cNvPr id="3" name="TextBox 2">
            <a:extLst>
              <a:ext uri="{FF2B5EF4-FFF2-40B4-BE49-F238E27FC236}">
                <a16:creationId xmlns:a16="http://schemas.microsoft.com/office/drawing/2014/main" id="{10005239-22D2-84C4-E7E0-3033ED6D026E}"/>
              </a:ext>
            </a:extLst>
          </p:cNvPr>
          <p:cNvSpPr txBox="1"/>
          <p:nvPr/>
        </p:nvSpPr>
        <p:spPr>
          <a:xfrm>
            <a:off x="429869" y="907540"/>
            <a:ext cx="8284261" cy="1446550"/>
          </a:xfrm>
          <a:prstGeom prst="rect">
            <a:avLst/>
          </a:prstGeom>
          <a:noFill/>
        </p:spPr>
        <p:txBody>
          <a:bodyPr wrap="square" rtlCol="0">
            <a:spAutoFit/>
          </a:bodyPr>
          <a:lstStyle/>
          <a:p>
            <a:pPr algn="ctr">
              <a:spcBef>
                <a:spcPts val="600"/>
              </a:spcBef>
              <a:spcAft>
                <a:spcPts val="600"/>
              </a:spcAft>
            </a:pPr>
            <a:r>
              <a:rPr lang="en-US" sz="2600" dirty="0"/>
              <a:t>Statistical programming is using code to clean, analyze, visualize, and interpret data</a:t>
            </a:r>
          </a:p>
          <a:p>
            <a:pPr>
              <a:spcBef>
                <a:spcPts val="600"/>
              </a:spcBef>
              <a:spcAft>
                <a:spcPts val="600"/>
              </a:spcAft>
            </a:pPr>
            <a:endParaRPr lang="en-US" sz="2600" dirty="0"/>
          </a:p>
        </p:txBody>
      </p:sp>
      <p:pic>
        <p:nvPicPr>
          <p:cNvPr id="4" name="Picture 3">
            <a:extLst>
              <a:ext uri="{FF2B5EF4-FFF2-40B4-BE49-F238E27FC236}">
                <a16:creationId xmlns:a16="http://schemas.microsoft.com/office/drawing/2014/main" id="{BB5C0C04-E9B5-3AB5-44C1-CCD17DDF1F18}"/>
              </a:ext>
            </a:extLst>
          </p:cNvPr>
          <p:cNvPicPr>
            <a:picLocks noChangeAspect="1"/>
          </p:cNvPicPr>
          <p:nvPr/>
        </p:nvPicPr>
        <p:blipFill>
          <a:blip r:embed="rId2"/>
          <a:stretch>
            <a:fillRect/>
          </a:stretch>
        </p:blipFill>
        <p:spPr>
          <a:xfrm>
            <a:off x="1885948" y="2034211"/>
            <a:ext cx="5372101" cy="3621721"/>
          </a:xfrm>
          <a:prstGeom prst="rect">
            <a:avLst/>
          </a:prstGeom>
        </p:spPr>
      </p:pic>
      <p:sp>
        <p:nvSpPr>
          <p:cNvPr id="6" name="TextBox 5">
            <a:extLst>
              <a:ext uri="{FF2B5EF4-FFF2-40B4-BE49-F238E27FC236}">
                <a16:creationId xmlns:a16="http://schemas.microsoft.com/office/drawing/2014/main" id="{09ACC117-0CD1-B620-9830-5C235DFBB0B3}"/>
              </a:ext>
            </a:extLst>
          </p:cNvPr>
          <p:cNvSpPr txBox="1"/>
          <p:nvPr/>
        </p:nvSpPr>
        <p:spPr>
          <a:xfrm>
            <a:off x="116706" y="5655932"/>
            <a:ext cx="7225055" cy="246221"/>
          </a:xfrm>
          <a:prstGeom prst="rect">
            <a:avLst/>
          </a:prstGeom>
          <a:noFill/>
        </p:spPr>
        <p:txBody>
          <a:bodyPr wrap="none" rtlCol="0">
            <a:spAutoFit/>
          </a:bodyPr>
          <a:lstStyle/>
          <a:p>
            <a:r>
              <a:rPr lang="en-US" sz="1000" dirty="0"/>
              <a:t>This illustration is created by </a:t>
            </a:r>
            <a:r>
              <a:rPr lang="en-US" sz="1000" dirty="0" err="1"/>
              <a:t>Scriberia</a:t>
            </a:r>
            <a:r>
              <a:rPr lang="en-US" sz="1000" dirty="0"/>
              <a:t> with The Turing Way community. Used under a CC-BY 4.0 </a:t>
            </a:r>
            <a:r>
              <a:rPr lang="en-US" sz="1000" dirty="0" err="1"/>
              <a:t>licence</a:t>
            </a:r>
            <a:r>
              <a:rPr lang="en-US" sz="1000" dirty="0"/>
              <a:t>. DOI: 10.5281/zenodo.3332807</a:t>
            </a:r>
          </a:p>
        </p:txBody>
      </p:sp>
    </p:spTree>
    <p:extLst>
      <p:ext uri="{BB962C8B-B14F-4D97-AF65-F5344CB8AC3E}">
        <p14:creationId xmlns:p14="http://schemas.microsoft.com/office/powerpoint/2010/main" val="62787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a:t>
            </a:r>
          </a:p>
        </p:txBody>
      </p:sp>
      <p:sp>
        <p:nvSpPr>
          <p:cNvPr id="3" name="TextBox 2">
            <a:extLst>
              <a:ext uri="{FF2B5EF4-FFF2-40B4-BE49-F238E27FC236}">
                <a16:creationId xmlns:a16="http://schemas.microsoft.com/office/drawing/2014/main" id="{4FA97FA0-D374-9161-3ED6-BF1263B9779A}"/>
              </a:ext>
            </a:extLst>
          </p:cNvPr>
          <p:cNvSpPr txBox="1"/>
          <p:nvPr/>
        </p:nvSpPr>
        <p:spPr>
          <a:xfrm>
            <a:off x="429869" y="1116689"/>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a programming language for statistical computing </a:t>
            </a:r>
          </a:p>
          <a:p>
            <a:pPr marL="457200" indent="-457200">
              <a:spcBef>
                <a:spcPts val="600"/>
              </a:spcBef>
              <a:spcAft>
                <a:spcPts val="600"/>
              </a:spcAft>
              <a:buFont typeface="Arial" panose="020B0604020202020204" pitchFamily="34" charset="0"/>
              <a:buChar char="•"/>
            </a:pPr>
            <a:r>
              <a:rPr lang="en-US" sz="2600" dirty="0"/>
              <a:t>Created by Ross Ihaka and Robert Gentleman  in 1996 </a:t>
            </a:r>
          </a:p>
          <a:p>
            <a:pPr marL="457200" indent="-457200">
              <a:spcBef>
                <a:spcPts val="600"/>
              </a:spcBef>
              <a:spcAft>
                <a:spcPts val="600"/>
              </a:spcAft>
              <a:buFont typeface="Arial" panose="020B0604020202020204" pitchFamily="34" charset="0"/>
              <a:buChar char="•"/>
            </a:pPr>
            <a:r>
              <a:rPr lang="en-US" sz="2600" dirty="0"/>
              <a:t>R is open-source and free</a:t>
            </a:r>
          </a:p>
          <a:p>
            <a:pPr marL="457200" indent="-457200">
              <a:spcBef>
                <a:spcPts val="600"/>
              </a:spcBef>
              <a:spcAft>
                <a:spcPts val="600"/>
              </a:spcAft>
              <a:buFont typeface="Arial" panose="020B0604020202020204" pitchFamily="34" charset="0"/>
              <a:buChar char="•"/>
            </a:pPr>
            <a:endParaRPr lang="en-US" sz="2600" dirty="0"/>
          </a:p>
        </p:txBody>
      </p:sp>
      <p:pic>
        <p:nvPicPr>
          <p:cNvPr id="3074" name="Picture 2">
            <a:hlinkClick r:id="rId3"/>
            <a:extLst>
              <a:ext uri="{FF2B5EF4-FFF2-40B4-BE49-F238E27FC236}">
                <a16:creationId xmlns:a16="http://schemas.microsoft.com/office/drawing/2014/main" id="{70A31A86-ADDA-0B6D-97DC-D0554A5C8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865" y="2717128"/>
            <a:ext cx="3005364" cy="233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4C3D51-105D-1E79-416E-F8A3C96AB0FE}"/>
              </a:ext>
            </a:extLst>
          </p:cNvPr>
          <p:cNvSpPr txBox="1"/>
          <p:nvPr/>
        </p:nvSpPr>
        <p:spPr>
          <a:xfrm>
            <a:off x="429869" y="2822255"/>
            <a:ext cx="4571095" cy="289310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Many people use R in different ways and for different purposes, but it’s defined </a:t>
            </a:r>
            <a:r>
              <a:rPr lang="en-US" sz="2600" i="1" dirty="0"/>
              <a:t>specifically</a:t>
            </a:r>
            <a:r>
              <a:rPr lang="en-US" sz="2600" dirty="0"/>
              <a:t> for data analysis and visualization (unlike other open-source languages like python)</a:t>
            </a:r>
          </a:p>
        </p:txBody>
      </p:sp>
    </p:spTree>
    <p:extLst>
      <p:ext uri="{BB962C8B-B14F-4D97-AF65-F5344CB8AC3E}">
        <p14:creationId xmlns:p14="http://schemas.microsoft.com/office/powerpoint/2010/main" val="235413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is R Studio?</a:t>
            </a:r>
          </a:p>
        </p:txBody>
      </p:sp>
      <p:sp>
        <p:nvSpPr>
          <p:cNvPr id="3" name="TextBox 2">
            <a:extLst>
              <a:ext uri="{FF2B5EF4-FFF2-40B4-BE49-F238E27FC236}">
                <a16:creationId xmlns:a16="http://schemas.microsoft.com/office/drawing/2014/main" id="{BFEE7003-7B69-04B2-0468-B9956851A9D1}"/>
              </a:ext>
            </a:extLst>
          </p:cNvPr>
          <p:cNvSpPr txBox="1"/>
          <p:nvPr/>
        </p:nvSpPr>
        <p:spPr>
          <a:xfrm>
            <a:off x="429869" y="1141470"/>
            <a:ext cx="3715701" cy="184665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Studio is, put simply, a place to write and run R code</a:t>
            </a:r>
          </a:p>
          <a:p>
            <a:pPr>
              <a:spcBef>
                <a:spcPts val="600"/>
              </a:spcBef>
              <a:spcAft>
                <a:spcPts val="600"/>
              </a:spcAft>
            </a:pPr>
            <a:endParaRPr lang="en-US" sz="2600" dirty="0"/>
          </a:p>
        </p:txBody>
      </p:sp>
      <p:pic>
        <p:nvPicPr>
          <p:cNvPr id="5" name="Picture 4">
            <a:extLst>
              <a:ext uri="{FF2B5EF4-FFF2-40B4-BE49-F238E27FC236}">
                <a16:creationId xmlns:a16="http://schemas.microsoft.com/office/drawing/2014/main" id="{EE436066-2698-D0E9-1D5C-ED269CF2462C}"/>
              </a:ext>
            </a:extLst>
          </p:cNvPr>
          <p:cNvPicPr>
            <a:picLocks noChangeAspect="1"/>
          </p:cNvPicPr>
          <p:nvPr/>
        </p:nvPicPr>
        <p:blipFill>
          <a:blip r:embed="rId2"/>
          <a:stretch>
            <a:fillRect/>
          </a:stretch>
        </p:blipFill>
        <p:spPr>
          <a:xfrm>
            <a:off x="4572000" y="0"/>
            <a:ext cx="3839861" cy="2639905"/>
          </a:xfrm>
          <a:prstGeom prst="rect">
            <a:avLst/>
          </a:prstGeom>
        </p:spPr>
      </p:pic>
      <p:sp>
        <p:nvSpPr>
          <p:cNvPr id="6" name="TextBox 5">
            <a:extLst>
              <a:ext uri="{FF2B5EF4-FFF2-40B4-BE49-F238E27FC236}">
                <a16:creationId xmlns:a16="http://schemas.microsoft.com/office/drawing/2014/main" id="{781387E5-B3B4-B6A6-ED1F-6D7C90A247EC}"/>
              </a:ext>
            </a:extLst>
          </p:cNvPr>
          <p:cNvSpPr txBox="1"/>
          <p:nvPr/>
        </p:nvSpPr>
        <p:spPr>
          <a:xfrm>
            <a:off x="431587" y="2616433"/>
            <a:ext cx="8061435"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It’s an IDE (integrated development environment) and supports both R and python</a:t>
            </a:r>
          </a:p>
          <a:p>
            <a:pPr marL="457200" indent="-457200">
              <a:spcBef>
                <a:spcPts val="600"/>
              </a:spcBef>
              <a:spcAft>
                <a:spcPts val="600"/>
              </a:spcAft>
              <a:buFont typeface="Arial" panose="020B0604020202020204" pitchFamily="34" charset="0"/>
              <a:buChar char="•"/>
            </a:pPr>
            <a:r>
              <a:rPr lang="en-US" sz="2600" dirty="0"/>
              <a:t>It’s also free (with enterprise upgrades)</a:t>
            </a:r>
          </a:p>
          <a:p>
            <a:pPr marL="457200" indent="-457200">
              <a:spcBef>
                <a:spcPts val="600"/>
              </a:spcBef>
              <a:spcAft>
                <a:spcPts val="600"/>
              </a:spcAft>
              <a:buFont typeface="Arial" panose="020B0604020202020204" pitchFamily="34" charset="0"/>
              <a:buChar char="•"/>
            </a:pPr>
            <a:endParaRPr lang="en-US" sz="2600" dirty="0"/>
          </a:p>
        </p:txBody>
      </p:sp>
      <p:sp>
        <p:nvSpPr>
          <p:cNvPr id="4" name="TextBox 3">
            <a:extLst>
              <a:ext uri="{FF2B5EF4-FFF2-40B4-BE49-F238E27FC236}">
                <a16:creationId xmlns:a16="http://schemas.microsoft.com/office/drawing/2014/main" id="{A1A0DE05-9C6B-7CC0-5A97-BDA1EF966A78}"/>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5231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Why learn R?</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040491"/>
            <a:ext cx="8284261" cy="446276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helps you understand your data and understand how analysis works, whether you’re a researcher, a data scientist, or someone who collaborates with folks who do analysis</a:t>
            </a:r>
          </a:p>
          <a:p>
            <a:pPr marL="457200" indent="-457200">
              <a:spcBef>
                <a:spcPts val="600"/>
              </a:spcBef>
              <a:spcAft>
                <a:spcPts val="600"/>
              </a:spcAft>
              <a:buFont typeface="Arial" panose="020B0604020202020204" pitchFamily="34" charset="0"/>
              <a:buChar char="•"/>
            </a:pPr>
            <a:r>
              <a:rPr lang="en-US" sz="2600" dirty="0"/>
              <a:t>Coding helps you think rigorously about your questions</a:t>
            </a:r>
          </a:p>
          <a:p>
            <a:pPr marL="457200" indent="-457200">
              <a:spcBef>
                <a:spcPts val="600"/>
              </a:spcBef>
              <a:spcAft>
                <a:spcPts val="600"/>
              </a:spcAft>
              <a:buFont typeface="Arial" panose="020B0604020202020204" pitchFamily="34" charset="0"/>
              <a:buChar char="•"/>
            </a:pPr>
            <a:r>
              <a:rPr lang="en-US" sz="2600" dirty="0"/>
              <a:t>It’s free (vs. other more expensive tools like SAS or SPSS)</a:t>
            </a:r>
          </a:p>
          <a:p>
            <a:pPr marL="457200" indent="-457200">
              <a:spcBef>
                <a:spcPts val="600"/>
              </a:spcBef>
              <a:spcAft>
                <a:spcPts val="600"/>
              </a:spcAft>
              <a:buFont typeface="Arial" panose="020B0604020202020204" pitchFamily="34" charset="0"/>
              <a:buChar char="•"/>
            </a:pPr>
            <a:r>
              <a:rPr lang="en-US" sz="2600" dirty="0"/>
              <a:t>Sharable, reproducible code and research</a:t>
            </a:r>
          </a:p>
          <a:p>
            <a:pPr marL="457200" indent="-457200">
              <a:spcBef>
                <a:spcPts val="600"/>
              </a:spcBef>
              <a:spcAft>
                <a:spcPts val="600"/>
              </a:spcAft>
              <a:buFont typeface="Arial" panose="020B0604020202020204" pitchFamily="34" charset="0"/>
              <a:buChar char="•"/>
            </a:pPr>
            <a:r>
              <a:rPr lang="en-US" sz="2600" dirty="0"/>
              <a:t>Lots of academics/companies/agencies use it</a:t>
            </a:r>
          </a:p>
          <a:p>
            <a:pPr marL="457200" indent="-457200">
              <a:spcBef>
                <a:spcPts val="600"/>
              </a:spcBef>
              <a:spcAft>
                <a:spcPts val="600"/>
              </a:spcAft>
              <a:buFont typeface="Arial" panose="020B0604020202020204" pitchFamily="34" charset="0"/>
              <a:buChar char="•"/>
            </a:pPr>
            <a:r>
              <a:rPr lang="en-US" sz="2600" dirty="0"/>
              <a:t>It’s fun (honestly)</a:t>
            </a:r>
          </a:p>
        </p:txBody>
      </p:sp>
    </p:spTree>
    <p:extLst>
      <p:ext uri="{BB962C8B-B14F-4D97-AF65-F5344CB8AC3E}">
        <p14:creationId xmlns:p14="http://schemas.microsoft.com/office/powerpoint/2010/main" val="17917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Getting acquainted with RStudio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68557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5" name="Picture 4">
            <a:extLst>
              <a:ext uri="{FF2B5EF4-FFF2-40B4-BE49-F238E27FC236}">
                <a16:creationId xmlns:a16="http://schemas.microsoft.com/office/drawing/2014/main" id="{E2D39700-3141-C47E-694A-52E7C3525835}"/>
              </a:ext>
            </a:extLst>
          </p:cNvPr>
          <p:cNvPicPr>
            <a:picLocks noChangeAspect="1"/>
          </p:cNvPicPr>
          <p:nvPr/>
        </p:nvPicPr>
        <p:blipFill>
          <a:blip r:embed="rId2"/>
          <a:stretch>
            <a:fillRect/>
          </a:stretch>
        </p:blipFill>
        <p:spPr>
          <a:xfrm>
            <a:off x="214935" y="1242399"/>
            <a:ext cx="8714130" cy="3739667"/>
          </a:xfrm>
          <a:prstGeom prst="rect">
            <a:avLst/>
          </a:prstGeom>
        </p:spPr>
      </p:pic>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3" name="Picture 2">
            <a:extLst>
              <a:ext uri="{FF2B5EF4-FFF2-40B4-BE49-F238E27FC236}">
                <a16:creationId xmlns:a16="http://schemas.microsoft.com/office/drawing/2014/main" id="{021AD4E3-DC72-D499-B7F2-8D15999A3C5A}"/>
              </a:ext>
            </a:extLst>
          </p:cNvPr>
          <p:cNvPicPr>
            <a:picLocks noChangeAspect="1"/>
          </p:cNvPicPr>
          <p:nvPr/>
        </p:nvPicPr>
        <p:blipFill>
          <a:blip r:embed="rId3"/>
          <a:stretch>
            <a:fillRect/>
          </a:stretch>
        </p:blipFill>
        <p:spPr>
          <a:xfrm>
            <a:off x="726621" y="1179912"/>
            <a:ext cx="7690758" cy="4498175"/>
          </a:xfrm>
          <a:prstGeom prst="rect">
            <a:avLst/>
          </a:prstGeom>
        </p:spPr>
      </p:pic>
    </p:spTree>
    <p:extLst>
      <p:ext uri="{BB962C8B-B14F-4D97-AF65-F5344CB8AC3E}">
        <p14:creationId xmlns:p14="http://schemas.microsoft.com/office/powerpoint/2010/main" val="3504041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1045029" y="1779814"/>
            <a:ext cx="4408714" cy="226967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3184072" y="2178739"/>
            <a:ext cx="1812470" cy="646331"/>
          </a:xfrm>
          <a:prstGeom prst="rect">
            <a:avLst/>
          </a:prstGeom>
          <a:noFill/>
        </p:spPr>
        <p:txBody>
          <a:bodyPr wrap="square" rtlCol="0">
            <a:spAutoFit/>
          </a:bodyPr>
          <a:lstStyle/>
          <a:p>
            <a:pPr algn="ctr"/>
            <a:r>
              <a:rPr lang="en-US" dirty="0">
                <a:solidFill>
                  <a:schemeClr val="bg1"/>
                </a:solidFill>
              </a:rPr>
              <a:t>Write R scripts to re-use (.R files)</a:t>
            </a:r>
          </a:p>
        </p:txBody>
      </p:sp>
    </p:spTree>
    <p:extLst>
      <p:ext uri="{BB962C8B-B14F-4D97-AF65-F5344CB8AC3E}">
        <p14:creationId xmlns:p14="http://schemas.microsoft.com/office/powerpoint/2010/main" val="215804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979715" y="4229099"/>
            <a:ext cx="4408714"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1861457" y="4491927"/>
            <a:ext cx="2890158" cy="923330"/>
          </a:xfrm>
          <a:prstGeom prst="rect">
            <a:avLst/>
          </a:prstGeom>
          <a:noFill/>
        </p:spPr>
        <p:txBody>
          <a:bodyPr wrap="square" rtlCol="0">
            <a:spAutoFit/>
          </a:bodyPr>
          <a:lstStyle/>
          <a:p>
            <a:pPr algn="ctr"/>
            <a:r>
              <a:rPr lang="en-US" dirty="0">
                <a:solidFill>
                  <a:schemeClr val="bg1"/>
                </a:solidFill>
              </a:rPr>
              <a:t>Run one-off code here, or see the results of code you ran from above</a:t>
            </a:r>
          </a:p>
        </p:txBody>
      </p:sp>
      <p:sp>
        <p:nvSpPr>
          <p:cNvPr id="3" name="Oval 2">
            <a:extLst>
              <a:ext uri="{FF2B5EF4-FFF2-40B4-BE49-F238E27FC236}">
                <a16:creationId xmlns:a16="http://schemas.microsoft.com/office/drawing/2014/main" id="{5AAB6733-390E-D97E-D811-1B44CCF6D448}"/>
              </a:ext>
            </a:extLst>
          </p:cNvPr>
          <p:cNvSpPr/>
          <p:nvPr/>
        </p:nvSpPr>
        <p:spPr>
          <a:xfrm>
            <a:off x="4121120" y="1712209"/>
            <a:ext cx="630495" cy="230891"/>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E95704-9D2F-C699-FB7D-EB36A4BDCA26}"/>
              </a:ext>
            </a:extLst>
          </p:cNvPr>
          <p:cNvSpPr txBox="1"/>
          <p:nvPr/>
        </p:nvSpPr>
        <p:spPr>
          <a:xfrm>
            <a:off x="2594397" y="1999746"/>
            <a:ext cx="3316545" cy="646331"/>
          </a:xfrm>
          <a:prstGeom prst="rect">
            <a:avLst/>
          </a:prstGeom>
          <a:noFill/>
        </p:spPr>
        <p:txBody>
          <a:bodyPr wrap="square" rtlCol="0">
            <a:spAutoFit/>
          </a:bodyPr>
          <a:lstStyle/>
          <a:p>
            <a:pPr algn="ctr"/>
            <a:r>
              <a:rPr lang="en-US" dirty="0">
                <a:solidFill>
                  <a:schemeClr val="bg1"/>
                </a:solidFill>
              </a:rPr>
              <a:t>This button runs code</a:t>
            </a:r>
          </a:p>
          <a:p>
            <a:pPr algn="ctr"/>
            <a:r>
              <a:rPr lang="en-US" dirty="0">
                <a:solidFill>
                  <a:schemeClr val="bg1"/>
                </a:solidFill>
              </a:rPr>
              <a:t>(easier to see on your laptop)</a:t>
            </a:r>
          </a:p>
        </p:txBody>
      </p:sp>
    </p:spTree>
    <p:extLst>
      <p:ext uri="{BB962C8B-B14F-4D97-AF65-F5344CB8AC3E}">
        <p14:creationId xmlns:p14="http://schemas.microsoft.com/office/powerpoint/2010/main" val="106480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852941" y="1761704"/>
            <a:ext cx="2351313" cy="1448987"/>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29" y="2031173"/>
            <a:ext cx="2163536" cy="923330"/>
          </a:xfrm>
          <a:prstGeom prst="rect">
            <a:avLst/>
          </a:prstGeom>
          <a:noFill/>
        </p:spPr>
        <p:txBody>
          <a:bodyPr wrap="square" rtlCol="0">
            <a:spAutoFit/>
          </a:bodyPr>
          <a:lstStyle/>
          <a:p>
            <a:pPr algn="ctr"/>
            <a:r>
              <a:rPr lang="en-US" dirty="0">
                <a:solidFill>
                  <a:schemeClr val="bg1"/>
                </a:solidFill>
              </a:rPr>
              <a:t>Stuff you have in memory</a:t>
            </a:r>
          </a:p>
          <a:p>
            <a:pPr algn="ctr"/>
            <a:r>
              <a:rPr lang="en-US" dirty="0">
                <a:solidFill>
                  <a:schemeClr val="bg1"/>
                </a:solidFill>
              </a:rPr>
              <a:t>(e.g., datasets)</a:t>
            </a:r>
          </a:p>
        </p:txBody>
      </p:sp>
    </p:spTree>
    <p:extLst>
      <p:ext uri="{BB962C8B-B14F-4D97-AF65-F5344CB8AC3E}">
        <p14:creationId xmlns:p14="http://schemas.microsoft.com/office/powerpoint/2010/main" val="233705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 Studio Console</a:t>
            </a:r>
          </a:p>
        </p:txBody>
      </p:sp>
      <p:pic>
        <p:nvPicPr>
          <p:cNvPr id="5" name="Picture 4">
            <a:extLst>
              <a:ext uri="{FF2B5EF4-FFF2-40B4-BE49-F238E27FC236}">
                <a16:creationId xmlns:a16="http://schemas.microsoft.com/office/drawing/2014/main" id="{E11796E7-113E-45FB-0BFC-B6FC386DAC10}"/>
              </a:ext>
            </a:extLst>
          </p:cNvPr>
          <p:cNvPicPr>
            <a:picLocks noChangeAspect="1"/>
          </p:cNvPicPr>
          <p:nvPr/>
        </p:nvPicPr>
        <p:blipFill>
          <a:blip r:embed="rId3"/>
          <a:stretch>
            <a:fillRect/>
          </a:stretch>
        </p:blipFill>
        <p:spPr>
          <a:xfrm>
            <a:off x="726621" y="1179912"/>
            <a:ext cx="7690758" cy="4498175"/>
          </a:xfrm>
          <a:prstGeom prst="rect">
            <a:avLst/>
          </a:prstGeom>
        </p:spPr>
      </p:pic>
      <p:sp>
        <p:nvSpPr>
          <p:cNvPr id="4" name="Oval 3">
            <a:extLst>
              <a:ext uri="{FF2B5EF4-FFF2-40B4-BE49-F238E27FC236}">
                <a16:creationId xmlns:a16="http://schemas.microsoft.com/office/drawing/2014/main" id="{7A944221-E7CE-E23F-D0CC-12BB04506ECF}"/>
              </a:ext>
            </a:extLst>
          </p:cNvPr>
          <p:cNvSpPr/>
          <p:nvPr/>
        </p:nvSpPr>
        <p:spPr>
          <a:xfrm>
            <a:off x="5640670" y="3428999"/>
            <a:ext cx="2776709" cy="2249088"/>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75CDCC-D913-24C9-5FEB-8826F9475419}"/>
              </a:ext>
            </a:extLst>
          </p:cNvPr>
          <p:cNvSpPr txBox="1"/>
          <p:nvPr/>
        </p:nvSpPr>
        <p:spPr>
          <a:xfrm>
            <a:off x="5946830" y="4553543"/>
            <a:ext cx="2163536" cy="646331"/>
          </a:xfrm>
          <a:prstGeom prst="rect">
            <a:avLst/>
          </a:prstGeom>
          <a:noFill/>
        </p:spPr>
        <p:txBody>
          <a:bodyPr wrap="square" rtlCol="0">
            <a:spAutoFit/>
          </a:bodyPr>
          <a:lstStyle/>
          <a:p>
            <a:pPr algn="ctr"/>
            <a:r>
              <a:rPr lang="en-US" dirty="0">
                <a:solidFill>
                  <a:schemeClr val="bg1"/>
                </a:solidFill>
              </a:rPr>
              <a:t>Documentation and figures</a:t>
            </a:r>
          </a:p>
        </p:txBody>
      </p:sp>
    </p:spTree>
    <p:extLst>
      <p:ext uri="{BB962C8B-B14F-4D97-AF65-F5344CB8AC3E}">
        <p14:creationId xmlns:p14="http://schemas.microsoft.com/office/powerpoint/2010/main" val="1951236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Downloading R and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91028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pic>
        <p:nvPicPr>
          <p:cNvPr id="4" name="Picture 3">
            <a:extLst>
              <a:ext uri="{FF2B5EF4-FFF2-40B4-BE49-F238E27FC236}">
                <a16:creationId xmlns:a16="http://schemas.microsoft.com/office/drawing/2014/main" id="{656C336F-5D04-D3FF-FE07-328351FC9EA9}"/>
              </a:ext>
            </a:extLst>
          </p:cNvPr>
          <p:cNvPicPr>
            <a:picLocks noChangeAspect="1"/>
          </p:cNvPicPr>
          <p:nvPr/>
        </p:nvPicPr>
        <p:blipFill>
          <a:blip r:embed="rId3"/>
          <a:stretch>
            <a:fillRect/>
          </a:stretch>
        </p:blipFill>
        <p:spPr>
          <a:xfrm>
            <a:off x="1710811" y="1932677"/>
            <a:ext cx="5317787" cy="3485744"/>
          </a:xfrm>
          <a:prstGeom prst="rect">
            <a:avLst/>
          </a:prstGeom>
          <a:ln>
            <a:solidFill>
              <a:schemeClr val="tx1"/>
            </a:solidFill>
          </a:ln>
        </p:spPr>
      </p:pic>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a:t>
            </a:r>
          </a:p>
          <a:p>
            <a:r>
              <a:rPr lang="en-US" sz="3200" i="1" dirty="0"/>
              <a:t>https://</a:t>
            </a:r>
            <a:r>
              <a:rPr lang="en-US" sz="3200" i="1" dirty="0" err="1"/>
              <a:t>cran.r-project.org</a:t>
            </a:r>
            <a:r>
              <a:rPr lang="en-US" sz="3200" i="1" dirty="0"/>
              <a:t>/</a:t>
            </a:r>
          </a:p>
        </p:txBody>
      </p:sp>
      <p:sp>
        <p:nvSpPr>
          <p:cNvPr id="7" name="Oval 6">
            <a:extLst>
              <a:ext uri="{FF2B5EF4-FFF2-40B4-BE49-F238E27FC236}">
                <a16:creationId xmlns:a16="http://schemas.microsoft.com/office/drawing/2014/main" id="{9A182DB3-A38A-492E-8C90-CCDED93645B6}"/>
              </a:ext>
            </a:extLst>
          </p:cNvPr>
          <p:cNvSpPr/>
          <p:nvPr/>
        </p:nvSpPr>
        <p:spPr>
          <a:xfrm>
            <a:off x="1710811" y="2366073"/>
            <a:ext cx="2481943"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15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Download RStudio:</a:t>
            </a:r>
          </a:p>
          <a:p>
            <a:r>
              <a:rPr lang="en-US" sz="3200" i="1" dirty="0"/>
              <a:t>https://</a:t>
            </a:r>
            <a:r>
              <a:rPr lang="en-US" sz="3200" i="1" dirty="0" err="1"/>
              <a:t>posit.co</a:t>
            </a:r>
            <a:r>
              <a:rPr lang="en-US" sz="3200" i="1" dirty="0"/>
              <a:t>/download/</a:t>
            </a:r>
            <a:r>
              <a:rPr lang="en-US" sz="3200" i="1" dirty="0" err="1"/>
              <a:t>rstudio</a:t>
            </a:r>
            <a:r>
              <a:rPr lang="en-US" sz="3200" i="1" dirty="0"/>
              <a:t>-desktop/#download</a:t>
            </a:r>
          </a:p>
        </p:txBody>
      </p:sp>
      <p:pic>
        <p:nvPicPr>
          <p:cNvPr id="5" name="Picture 4">
            <a:extLst>
              <a:ext uri="{FF2B5EF4-FFF2-40B4-BE49-F238E27FC236}">
                <a16:creationId xmlns:a16="http://schemas.microsoft.com/office/drawing/2014/main" id="{E3585455-DCA1-F3A8-3AB7-5AF28A7D7B31}"/>
              </a:ext>
            </a:extLst>
          </p:cNvPr>
          <p:cNvPicPr>
            <a:picLocks noChangeAspect="1"/>
          </p:cNvPicPr>
          <p:nvPr/>
        </p:nvPicPr>
        <p:blipFill>
          <a:blip r:embed="rId3"/>
          <a:stretch>
            <a:fillRect/>
          </a:stretch>
        </p:blipFill>
        <p:spPr>
          <a:xfrm>
            <a:off x="875274" y="2308342"/>
            <a:ext cx="6830901" cy="3153126"/>
          </a:xfrm>
          <a:prstGeom prst="rect">
            <a:avLst/>
          </a:prstGeom>
          <a:ln>
            <a:solidFill>
              <a:schemeClr val="tx1"/>
            </a:solidFill>
          </a:ln>
        </p:spPr>
      </p:pic>
      <p:sp>
        <p:nvSpPr>
          <p:cNvPr id="7" name="Oval 6">
            <a:extLst>
              <a:ext uri="{FF2B5EF4-FFF2-40B4-BE49-F238E27FC236}">
                <a16:creationId xmlns:a16="http://schemas.microsoft.com/office/drawing/2014/main" id="{9A182DB3-A38A-492E-8C90-CCDED93645B6}"/>
              </a:ext>
            </a:extLst>
          </p:cNvPr>
          <p:cNvSpPr/>
          <p:nvPr/>
        </p:nvSpPr>
        <p:spPr>
          <a:xfrm>
            <a:off x="4094783" y="3429000"/>
            <a:ext cx="3236746" cy="850656"/>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02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endParaRPr lang="en-US" sz="3200" dirty="0"/>
          </a:p>
        </p:txBody>
      </p:sp>
      <p:sp>
        <p:nvSpPr>
          <p:cNvPr id="6" name="Title 2">
            <a:extLst>
              <a:ext uri="{FF2B5EF4-FFF2-40B4-BE49-F238E27FC236}">
                <a16:creationId xmlns:a16="http://schemas.microsoft.com/office/drawing/2014/main" id="{A55D0FC0-FAE3-D895-2C43-BF583FCB2ABB}"/>
              </a:ext>
            </a:extLst>
          </p:cNvPr>
          <p:cNvSpPr txBox="1">
            <a:spLocks/>
          </p:cNvSpPr>
          <p:nvPr/>
        </p:nvSpPr>
        <p:spPr>
          <a:xfrm>
            <a:off x="582270" y="458781"/>
            <a:ext cx="8131860"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For videos and more help:</a:t>
            </a:r>
          </a:p>
          <a:p>
            <a:r>
              <a:rPr lang="en-US" sz="3200" dirty="0"/>
              <a:t>https://intro2r.com/installing-</a:t>
            </a:r>
            <a:r>
              <a:rPr lang="en-US" sz="3200" dirty="0" err="1"/>
              <a:t>rstudio.html</a:t>
            </a:r>
            <a:endParaRPr lang="en-US" sz="3200" dirty="0"/>
          </a:p>
        </p:txBody>
      </p:sp>
      <p:pic>
        <p:nvPicPr>
          <p:cNvPr id="4" name="Picture 3">
            <a:extLst>
              <a:ext uri="{FF2B5EF4-FFF2-40B4-BE49-F238E27FC236}">
                <a16:creationId xmlns:a16="http://schemas.microsoft.com/office/drawing/2014/main" id="{6B35D5B8-CDB3-03DF-9DE5-DE38BABE19D2}"/>
              </a:ext>
            </a:extLst>
          </p:cNvPr>
          <p:cNvPicPr>
            <a:picLocks noChangeAspect="1"/>
          </p:cNvPicPr>
          <p:nvPr/>
        </p:nvPicPr>
        <p:blipFill>
          <a:blip r:embed="rId3"/>
          <a:stretch>
            <a:fillRect/>
          </a:stretch>
        </p:blipFill>
        <p:spPr>
          <a:xfrm>
            <a:off x="685800" y="2223871"/>
            <a:ext cx="7772400" cy="3270095"/>
          </a:xfrm>
          <a:prstGeom prst="rect">
            <a:avLst/>
          </a:prstGeom>
          <a:ln>
            <a:solidFill>
              <a:schemeClr val="tx1"/>
            </a:solidFill>
          </a:ln>
        </p:spPr>
      </p:pic>
    </p:spTree>
    <p:extLst>
      <p:ext uri="{BB962C8B-B14F-4D97-AF65-F5344CB8AC3E}">
        <p14:creationId xmlns:p14="http://schemas.microsoft.com/office/powerpoint/2010/main" val="94113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A note on worked examples</a:t>
            </a:r>
          </a:p>
        </p:txBody>
      </p:sp>
      <p:sp>
        <p:nvSpPr>
          <p:cNvPr id="5" name="TextBox 4">
            <a:extLst>
              <a:ext uri="{FF2B5EF4-FFF2-40B4-BE49-F238E27FC236}">
                <a16:creationId xmlns:a16="http://schemas.microsoft.com/office/drawing/2014/main" id="{0B3ACE25-B72F-EBE6-D1CE-C3ABB15ABD50}"/>
              </a:ext>
            </a:extLst>
          </p:cNvPr>
          <p:cNvSpPr txBox="1"/>
          <p:nvPr/>
        </p:nvSpPr>
        <p:spPr>
          <a:xfrm>
            <a:off x="429869" y="1269091"/>
            <a:ext cx="8284261" cy="264687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If possible, try to download R and </a:t>
            </a:r>
            <a:r>
              <a:rPr lang="en-US" sz="2600" dirty="0" err="1"/>
              <a:t>Rstudio</a:t>
            </a:r>
            <a:r>
              <a:rPr lang="en-US" sz="2600" dirty="0"/>
              <a:t> before tomorrow’s class. I’ll be around by Zoom or email if you have any questions, and can help troubleshoot.</a:t>
            </a:r>
          </a:p>
          <a:p>
            <a:pPr marL="457200" indent="-457200">
              <a:spcBef>
                <a:spcPts val="600"/>
              </a:spcBef>
              <a:spcAft>
                <a:spcPts val="600"/>
              </a:spcAft>
              <a:buFont typeface="Arial" panose="020B0604020202020204" pitchFamily="34" charset="0"/>
              <a:buChar char="•"/>
            </a:pPr>
            <a:r>
              <a:rPr lang="en-US" sz="2600" dirty="0"/>
              <a:t>Today, we’ll do some worked examples sharing my laptop. If you already have R and </a:t>
            </a:r>
            <a:r>
              <a:rPr lang="en-US" sz="2600" dirty="0" err="1"/>
              <a:t>Rstudio</a:t>
            </a:r>
            <a:r>
              <a:rPr lang="en-US" sz="2600" dirty="0"/>
              <a:t> installed on </a:t>
            </a:r>
            <a:r>
              <a:rPr lang="en-US" sz="2600" i="1" dirty="0"/>
              <a:t>your</a:t>
            </a:r>
            <a:r>
              <a:rPr lang="en-US" sz="2600" dirty="0"/>
              <a:t> laptop, feel free to follow along there.</a:t>
            </a:r>
          </a:p>
        </p:txBody>
      </p:sp>
    </p:spTree>
    <p:extLst>
      <p:ext uri="{BB962C8B-B14F-4D97-AF65-F5344CB8AC3E}">
        <p14:creationId xmlns:p14="http://schemas.microsoft.com/office/powerpoint/2010/main" val="2242805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pic>
        <p:nvPicPr>
          <p:cNvPr id="1029" name="Picture 5">
            <a:extLst>
              <a:ext uri="{FF2B5EF4-FFF2-40B4-BE49-F238E27FC236}">
                <a16:creationId xmlns:a16="http://schemas.microsoft.com/office/drawing/2014/main" id="{F1B769D2-F14F-ADBA-88B4-E443B9D2A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70" y="1454189"/>
            <a:ext cx="3141320" cy="36362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7EB98EE-DC3C-8A8B-C1AC-1F76E5D7C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193" y="1449381"/>
            <a:ext cx="4826937" cy="36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30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7065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Calibri" panose="020F0502020204030204" pitchFamily="34" charset="0"/>
                <a:cs typeface="Calibri" panose="020F0502020204030204" pitchFamily="34" charset="0"/>
              </a:rPr>
              <a:t>R Basics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788559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sp>
        <p:nvSpPr>
          <p:cNvPr id="3" name="TextBox 2">
            <a:extLst>
              <a:ext uri="{FF2B5EF4-FFF2-40B4-BE49-F238E27FC236}">
                <a16:creationId xmlns:a16="http://schemas.microsoft.com/office/drawing/2014/main" id="{E1CBDD48-B735-1006-8C70-58110F83D065}"/>
              </a:ext>
            </a:extLst>
          </p:cNvPr>
          <p:cNvSpPr txBox="1"/>
          <p:nvPr/>
        </p:nvSpPr>
        <p:spPr>
          <a:xfrm>
            <a:off x="429869" y="1203159"/>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can do everything a basic calculator can do</a:t>
            </a:r>
          </a:p>
          <a:p>
            <a:pPr marL="457200" indent="-457200">
              <a:spcBef>
                <a:spcPts val="600"/>
              </a:spcBef>
              <a:spcAft>
                <a:spcPts val="600"/>
              </a:spcAft>
              <a:buFont typeface="Arial" panose="020B0604020202020204" pitchFamily="34" charset="0"/>
              <a:buChar char="•"/>
            </a:pPr>
            <a:r>
              <a:rPr lang="en-US" sz="2600" dirty="0"/>
              <a:t>Using R as a calculator is a great first step</a:t>
            </a:r>
          </a:p>
        </p:txBody>
      </p:sp>
      <p:pic>
        <p:nvPicPr>
          <p:cNvPr id="6" name="Picture 5">
            <a:extLst>
              <a:ext uri="{FF2B5EF4-FFF2-40B4-BE49-F238E27FC236}">
                <a16:creationId xmlns:a16="http://schemas.microsoft.com/office/drawing/2014/main" id="{10273A24-77C6-B681-124D-9AA223A05F3D}"/>
              </a:ext>
            </a:extLst>
          </p:cNvPr>
          <p:cNvPicPr>
            <a:picLocks noChangeAspect="1"/>
          </p:cNvPicPr>
          <p:nvPr/>
        </p:nvPicPr>
        <p:blipFill>
          <a:blip r:embed="rId2"/>
          <a:stretch>
            <a:fillRect/>
          </a:stretch>
        </p:blipFill>
        <p:spPr>
          <a:xfrm>
            <a:off x="811862" y="2462114"/>
            <a:ext cx="5523623" cy="2980455"/>
          </a:xfrm>
          <a:prstGeom prst="rect">
            <a:avLst/>
          </a:prstGeom>
        </p:spPr>
      </p:pic>
      <p:sp>
        <p:nvSpPr>
          <p:cNvPr id="7" name="TextBox 6">
            <a:extLst>
              <a:ext uri="{FF2B5EF4-FFF2-40B4-BE49-F238E27FC236}">
                <a16:creationId xmlns:a16="http://schemas.microsoft.com/office/drawing/2014/main" id="{2CC76296-A769-7D22-DA45-6C06679651AA}"/>
              </a:ext>
            </a:extLst>
          </p:cNvPr>
          <p:cNvSpPr txBox="1"/>
          <p:nvPr/>
        </p:nvSpPr>
        <p:spPr>
          <a:xfrm>
            <a:off x="116706" y="5655932"/>
            <a:ext cx="4200189" cy="246221"/>
          </a:xfrm>
          <a:prstGeom prst="rect">
            <a:avLst/>
          </a:prstGeom>
          <a:noFill/>
        </p:spPr>
        <p:txBody>
          <a:bodyPr wrap="none" rtlCol="0">
            <a:spAutoFit/>
          </a:bodyPr>
          <a:lstStyle/>
          <a:p>
            <a:r>
              <a:rPr lang="en-US" sz="1000" dirty="0"/>
              <a:t>Comic by Jessica Wang. Accessed online: https://</a:t>
            </a:r>
            <a:r>
              <a:rPr lang="en-US" sz="1000" dirty="0" err="1"/>
              <a:t>i.redd.it</a:t>
            </a:r>
            <a:r>
              <a:rPr lang="en-US" sz="1000" dirty="0"/>
              <a:t>/dmayt2tc3e551.jpg</a:t>
            </a:r>
          </a:p>
        </p:txBody>
      </p:sp>
    </p:spTree>
    <p:extLst>
      <p:ext uri="{BB962C8B-B14F-4D97-AF65-F5344CB8AC3E}">
        <p14:creationId xmlns:p14="http://schemas.microsoft.com/office/powerpoint/2010/main" val="4222501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4" name="Picture 3">
            <a:extLst>
              <a:ext uri="{FF2B5EF4-FFF2-40B4-BE49-F238E27FC236}">
                <a16:creationId xmlns:a16="http://schemas.microsoft.com/office/drawing/2014/main" id="{89D5A01E-E6D0-7697-681C-6F0E95D340A1}"/>
              </a:ext>
            </a:extLst>
          </p:cNvPr>
          <p:cNvPicPr>
            <a:picLocks noChangeAspect="1"/>
          </p:cNvPicPr>
          <p:nvPr/>
        </p:nvPicPr>
        <p:blipFill rotWithShape="1">
          <a:blip r:embed="rId2"/>
          <a:srcRect t="16331"/>
          <a:stretch/>
        </p:blipFill>
        <p:spPr>
          <a:xfrm>
            <a:off x="282913" y="1136774"/>
            <a:ext cx="8284260" cy="4584452"/>
          </a:xfrm>
          <a:prstGeom prst="rect">
            <a:avLst/>
          </a:prstGeom>
        </p:spPr>
      </p:pic>
    </p:spTree>
    <p:extLst>
      <p:ext uri="{BB962C8B-B14F-4D97-AF65-F5344CB8AC3E}">
        <p14:creationId xmlns:p14="http://schemas.microsoft.com/office/powerpoint/2010/main" val="126282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Using R as a Calculator</a:t>
            </a:r>
            <a:endParaRPr lang="en-US" sz="3200" i="1" dirty="0"/>
          </a:p>
        </p:txBody>
      </p:sp>
      <p:pic>
        <p:nvPicPr>
          <p:cNvPr id="5" name="Picture 4">
            <a:extLst>
              <a:ext uri="{FF2B5EF4-FFF2-40B4-BE49-F238E27FC236}">
                <a16:creationId xmlns:a16="http://schemas.microsoft.com/office/drawing/2014/main" id="{EF240BA4-D92E-6AE5-6F19-6B3A59465F77}"/>
              </a:ext>
            </a:extLst>
          </p:cNvPr>
          <p:cNvPicPr>
            <a:picLocks noChangeAspect="1"/>
          </p:cNvPicPr>
          <p:nvPr/>
        </p:nvPicPr>
        <p:blipFill>
          <a:blip r:embed="rId2"/>
          <a:stretch>
            <a:fillRect/>
          </a:stretch>
        </p:blipFill>
        <p:spPr>
          <a:xfrm>
            <a:off x="429870" y="1113213"/>
            <a:ext cx="7979344" cy="4631574"/>
          </a:xfrm>
          <a:prstGeom prst="rect">
            <a:avLst/>
          </a:prstGeom>
        </p:spPr>
      </p:pic>
    </p:spTree>
    <p:extLst>
      <p:ext uri="{BB962C8B-B14F-4D97-AF65-F5344CB8AC3E}">
        <p14:creationId xmlns:p14="http://schemas.microsoft.com/office/powerpoint/2010/main" val="1237896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567174" cy="3185487"/>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Use R to do some math? </a:t>
            </a:r>
          </a:p>
          <a:p>
            <a:pPr marL="914400" lvl="1" indent="-457200">
              <a:spcBef>
                <a:spcPts val="600"/>
              </a:spcBef>
              <a:spcAft>
                <a:spcPts val="600"/>
              </a:spcAft>
              <a:buFont typeface="Arial" panose="020B0604020202020204" pitchFamily="34" charset="0"/>
              <a:buChar char="•"/>
            </a:pPr>
            <a:r>
              <a:rPr lang="en-US" sz="2600" dirty="0"/>
              <a:t>Add two numbers together</a:t>
            </a:r>
          </a:p>
          <a:p>
            <a:pPr marL="914400" lvl="1" indent="-457200">
              <a:spcBef>
                <a:spcPts val="600"/>
              </a:spcBef>
              <a:spcAft>
                <a:spcPts val="600"/>
              </a:spcAft>
              <a:buFont typeface="Arial" panose="020B0604020202020204" pitchFamily="34" charset="0"/>
              <a:buChar char="•"/>
            </a:pPr>
            <a:r>
              <a:rPr lang="en-US" sz="2600" dirty="0"/>
              <a:t>Multiply three or more numbers</a:t>
            </a:r>
          </a:p>
          <a:p>
            <a:pPr marL="914400" lvl="1" indent="-457200">
              <a:spcBef>
                <a:spcPts val="600"/>
              </a:spcBef>
              <a:spcAft>
                <a:spcPts val="600"/>
              </a:spcAft>
              <a:buFont typeface="Arial" panose="020B0604020202020204" pitchFamily="34" charset="0"/>
              <a:buChar char="•"/>
            </a:pPr>
            <a:r>
              <a:rPr lang="en-US" sz="2600" dirty="0"/>
              <a:t>Take the square root of a number</a:t>
            </a:r>
          </a:p>
          <a:p>
            <a:pPr>
              <a:spcBef>
                <a:spcPts val="600"/>
              </a:spcBef>
              <a:spcAft>
                <a:spcPts val="600"/>
              </a:spcAft>
            </a:pPr>
            <a:endParaRPr lang="en-US" sz="2600" dirty="0"/>
          </a:p>
          <a:p>
            <a:pPr lvl="1"/>
            <a:endParaRPr lang="en-US" sz="2600" dirty="0"/>
          </a:p>
        </p:txBody>
      </p:sp>
    </p:spTree>
    <p:extLst>
      <p:ext uri="{BB962C8B-B14F-4D97-AF65-F5344CB8AC3E}">
        <p14:creationId xmlns:p14="http://schemas.microsoft.com/office/powerpoint/2010/main" val="194855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endParaRPr lang="en-US" sz="3200" i="1" dirty="0"/>
          </a:p>
        </p:txBody>
      </p:sp>
      <p:pic>
        <p:nvPicPr>
          <p:cNvPr id="4" name="Picture 3">
            <a:extLst>
              <a:ext uri="{FF2B5EF4-FFF2-40B4-BE49-F238E27FC236}">
                <a16:creationId xmlns:a16="http://schemas.microsoft.com/office/drawing/2014/main" id="{8CD09355-3BFE-2FFB-18E9-BE108668BEE0}"/>
              </a:ext>
            </a:extLst>
          </p:cNvPr>
          <p:cNvPicPr>
            <a:picLocks noChangeAspect="1"/>
          </p:cNvPicPr>
          <p:nvPr/>
        </p:nvPicPr>
        <p:blipFill>
          <a:blip r:embed="rId3"/>
          <a:stretch>
            <a:fillRect/>
          </a:stretch>
        </p:blipFill>
        <p:spPr>
          <a:xfrm>
            <a:off x="816428" y="1269710"/>
            <a:ext cx="7772400" cy="3976136"/>
          </a:xfrm>
          <a:prstGeom prst="rect">
            <a:avLst/>
          </a:prstGeom>
        </p:spPr>
      </p:pic>
    </p:spTree>
    <p:extLst>
      <p:ext uri="{BB962C8B-B14F-4D97-AF65-F5344CB8AC3E}">
        <p14:creationId xmlns:p14="http://schemas.microsoft.com/office/powerpoint/2010/main" val="2045665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E432FD-E4F3-E0DE-5630-D9A0DA173B05}"/>
              </a:ext>
            </a:extLst>
          </p:cNvPr>
          <p:cNvPicPr>
            <a:picLocks noChangeAspect="1"/>
          </p:cNvPicPr>
          <p:nvPr/>
        </p:nvPicPr>
        <p:blipFill>
          <a:blip r:embed="rId2"/>
          <a:stretch>
            <a:fillRect/>
          </a:stretch>
        </p:blipFill>
        <p:spPr>
          <a:xfrm>
            <a:off x="244929" y="877881"/>
            <a:ext cx="8462455" cy="4771805"/>
          </a:xfrm>
          <a:prstGeom prst="rect">
            <a:avLst/>
          </a:prstGeom>
        </p:spPr>
      </p:pic>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Objects</a:t>
            </a:r>
          </a:p>
        </p:txBody>
      </p:sp>
      <p:sp>
        <p:nvSpPr>
          <p:cNvPr id="7" name="TextBox 6">
            <a:extLst>
              <a:ext uri="{FF2B5EF4-FFF2-40B4-BE49-F238E27FC236}">
                <a16:creationId xmlns:a16="http://schemas.microsoft.com/office/drawing/2014/main" id="{93CDCEF7-5D76-747D-BA86-FECB865CD0A8}"/>
              </a:ext>
            </a:extLst>
          </p:cNvPr>
          <p:cNvSpPr txBox="1"/>
          <p:nvPr/>
        </p:nvSpPr>
        <p:spPr>
          <a:xfrm>
            <a:off x="5853793" y="2008438"/>
            <a:ext cx="2163536" cy="646331"/>
          </a:xfrm>
          <a:prstGeom prst="rect">
            <a:avLst/>
          </a:prstGeom>
          <a:noFill/>
        </p:spPr>
        <p:txBody>
          <a:bodyPr wrap="square" rtlCol="0">
            <a:spAutoFit/>
          </a:bodyPr>
          <a:lstStyle/>
          <a:p>
            <a:pPr algn="ctr"/>
            <a:r>
              <a:rPr lang="en-US" dirty="0">
                <a:solidFill>
                  <a:schemeClr val="bg1"/>
                </a:solidFill>
              </a:rPr>
              <a:t>Our new objects are shown up here</a:t>
            </a:r>
          </a:p>
        </p:txBody>
      </p:sp>
      <p:sp>
        <p:nvSpPr>
          <p:cNvPr id="6" name="Oval 5">
            <a:extLst>
              <a:ext uri="{FF2B5EF4-FFF2-40B4-BE49-F238E27FC236}">
                <a16:creationId xmlns:a16="http://schemas.microsoft.com/office/drawing/2014/main" id="{7E605F18-C0A3-EE2C-D3B2-E8DBAC9A702D}"/>
              </a:ext>
            </a:extLst>
          </p:cNvPr>
          <p:cNvSpPr/>
          <p:nvPr/>
        </p:nvSpPr>
        <p:spPr>
          <a:xfrm>
            <a:off x="5490482" y="1185396"/>
            <a:ext cx="2890159" cy="2053513"/>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34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8093644"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Use (numeric) objects to do Math</a:t>
            </a:r>
          </a:p>
        </p:txBody>
      </p:sp>
      <p:pic>
        <p:nvPicPr>
          <p:cNvPr id="5" name="Picture 4">
            <a:extLst>
              <a:ext uri="{FF2B5EF4-FFF2-40B4-BE49-F238E27FC236}">
                <a16:creationId xmlns:a16="http://schemas.microsoft.com/office/drawing/2014/main" id="{B81B03E1-4F87-640A-AE4D-B8C162764A87}"/>
              </a:ext>
            </a:extLst>
          </p:cNvPr>
          <p:cNvPicPr>
            <a:picLocks noChangeAspect="1"/>
          </p:cNvPicPr>
          <p:nvPr/>
        </p:nvPicPr>
        <p:blipFill>
          <a:blip r:embed="rId2"/>
          <a:stretch>
            <a:fillRect/>
          </a:stretch>
        </p:blipFill>
        <p:spPr>
          <a:xfrm>
            <a:off x="429870" y="1052572"/>
            <a:ext cx="7772400" cy="4345271"/>
          </a:xfrm>
          <a:prstGeom prst="rect">
            <a:avLst/>
          </a:prstGeom>
        </p:spPr>
      </p:pic>
    </p:spTree>
    <p:extLst>
      <p:ext uri="{BB962C8B-B14F-4D97-AF65-F5344CB8AC3E}">
        <p14:creationId xmlns:p14="http://schemas.microsoft.com/office/powerpoint/2010/main" val="3885135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4680973" cy="478592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Pick your favorite number, and save it as an object</a:t>
            </a:r>
          </a:p>
          <a:p>
            <a:pPr marL="457200" indent="-457200">
              <a:spcBef>
                <a:spcPts val="600"/>
              </a:spcBef>
              <a:spcAft>
                <a:spcPts val="600"/>
              </a:spcAft>
              <a:buFont typeface="Arial" panose="020B0604020202020204" pitchFamily="34" charset="0"/>
              <a:buChar char="•"/>
            </a:pPr>
            <a:r>
              <a:rPr lang="en-US" sz="2600" dirty="0"/>
              <a:t>Pick another number, and save it as another object</a:t>
            </a:r>
          </a:p>
          <a:p>
            <a:pPr marL="457200" indent="-457200">
              <a:spcBef>
                <a:spcPts val="600"/>
              </a:spcBef>
              <a:spcAft>
                <a:spcPts val="600"/>
              </a:spcAft>
              <a:buFont typeface="Arial" panose="020B0604020202020204" pitchFamily="34" charset="0"/>
              <a:buChar char="•"/>
            </a:pPr>
            <a:r>
              <a:rPr lang="en-US" sz="2600" dirty="0"/>
              <a:t>Do one basic calculation (e.g., addition) with your objects</a:t>
            </a:r>
          </a:p>
          <a:p>
            <a:pPr>
              <a:spcBef>
                <a:spcPts val="600"/>
              </a:spcBef>
              <a:spcAft>
                <a:spcPts val="600"/>
              </a:spcAft>
            </a:pPr>
            <a:endParaRPr lang="en-US" sz="2600" dirty="0"/>
          </a:p>
          <a:p>
            <a:pPr algn="ctr">
              <a:spcBef>
                <a:spcPts val="600"/>
              </a:spcBef>
              <a:spcAft>
                <a:spcPts val="600"/>
              </a:spcAft>
            </a:pPr>
            <a:r>
              <a:rPr lang="en-US" sz="2600" dirty="0">
                <a:solidFill>
                  <a:schemeClr val="bg1">
                    <a:lumMod val="50000"/>
                  </a:schemeClr>
                </a:solidFill>
              </a:rPr>
              <a:t>(You may run into issues, that’s okay! We’ll talk them through.)</a:t>
            </a:r>
          </a:p>
          <a:p>
            <a:pPr lvl="1"/>
            <a:endParaRPr lang="en-US" sz="2600" dirty="0"/>
          </a:p>
        </p:txBody>
      </p:sp>
      <p:pic>
        <p:nvPicPr>
          <p:cNvPr id="6" name="Picture 5">
            <a:extLst>
              <a:ext uri="{FF2B5EF4-FFF2-40B4-BE49-F238E27FC236}">
                <a16:creationId xmlns:a16="http://schemas.microsoft.com/office/drawing/2014/main" id="{3E9CC683-7F95-2F00-24AB-6E6B864DC121}"/>
              </a:ext>
            </a:extLst>
          </p:cNvPr>
          <p:cNvPicPr>
            <a:picLocks noChangeAspect="1"/>
          </p:cNvPicPr>
          <p:nvPr/>
        </p:nvPicPr>
        <p:blipFill>
          <a:blip r:embed="rId3"/>
          <a:stretch>
            <a:fillRect/>
          </a:stretch>
        </p:blipFill>
        <p:spPr>
          <a:xfrm>
            <a:off x="5760510" y="280073"/>
            <a:ext cx="2953619" cy="5255313"/>
          </a:xfrm>
          <a:prstGeom prst="rect">
            <a:avLst/>
          </a:prstGeom>
        </p:spPr>
      </p:pic>
      <p:sp>
        <p:nvSpPr>
          <p:cNvPr id="7" name="TextBox 6">
            <a:extLst>
              <a:ext uri="{FF2B5EF4-FFF2-40B4-BE49-F238E27FC236}">
                <a16:creationId xmlns:a16="http://schemas.microsoft.com/office/drawing/2014/main" id="{B50ACB0E-D7ED-4885-9B0F-F1241F53F3D5}"/>
              </a:ext>
            </a:extLst>
          </p:cNvPr>
          <p:cNvSpPr txBox="1"/>
          <p:nvPr/>
        </p:nvSpPr>
        <p:spPr>
          <a:xfrm>
            <a:off x="7659855" y="5657627"/>
            <a:ext cx="1533132" cy="538609"/>
          </a:xfrm>
          <a:prstGeom prst="rect">
            <a:avLst/>
          </a:prstGeom>
          <a:noFill/>
        </p:spPr>
        <p:txBody>
          <a:bodyPr wrap="square" rtlCol="0">
            <a:spAutoFit/>
          </a:bodyPr>
          <a:lstStyle/>
          <a:p>
            <a:pPr>
              <a:spcBef>
                <a:spcPts val="600"/>
              </a:spcBef>
              <a:spcAft>
                <a:spcPts val="600"/>
              </a:spcAft>
            </a:pPr>
            <a:r>
              <a:rPr lang="en-US" sz="1200" dirty="0"/>
              <a:t>Figure credit: XKCD</a:t>
            </a:r>
          </a:p>
          <a:p>
            <a:pPr lvl="1"/>
            <a:endParaRPr lang="en-US" sz="1200" dirty="0"/>
          </a:p>
        </p:txBody>
      </p:sp>
    </p:spTree>
    <p:extLst>
      <p:ext uri="{BB962C8B-B14F-4D97-AF65-F5344CB8AC3E}">
        <p14:creationId xmlns:p14="http://schemas.microsoft.com/office/powerpoint/2010/main" val="1710044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Data types in R</a:t>
            </a:r>
            <a:endParaRPr lang="en-US" sz="3200" i="1" dirty="0"/>
          </a:p>
        </p:txBody>
      </p:sp>
      <p:sp>
        <p:nvSpPr>
          <p:cNvPr id="5" name="TextBox 4">
            <a:extLst>
              <a:ext uri="{FF2B5EF4-FFF2-40B4-BE49-F238E27FC236}">
                <a16:creationId xmlns:a16="http://schemas.microsoft.com/office/drawing/2014/main" id="{44B57F83-DFA1-874E-3AE5-BEECEF97DE44}"/>
              </a:ext>
            </a:extLst>
          </p:cNvPr>
          <p:cNvSpPr txBox="1"/>
          <p:nvPr/>
        </p:nvSpPr>
        <p:spPr>
          <a:xfrm>
            <a:off x="429869" y="1040491"/>
            <a:ext cx="8284261" cy="200054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numeric: </a:t>
            </a:r>
            <a:r>
              <a:rPr lang="en-US" sz="2600" dirty="0"/>
              <a:t>a number (e.g., -1, 0, 893243.343)</a:t>
            </a:r>
            <a:endParaRPr lang="en-US" sz="2600" b="1" dirty="0"/>
          </a:p>
          <a:p>
            <a:pPr marL="457200" indent="-457200">
              <a:spcBef>
                <a:spcPts val="600"/>
              </a:spcBef>
              <a:spcAft>
                <a:spcPts val="600"/>
              </a:spcAft>
              <a:buFont typeface="Arial" panose="020B0604020202020204" pitchFamily="34" charset="0"/>
              <a:buChar char="•"/>
            </a:pPr>
            <a:r>
              <a:rPr lang="en-US" sz="2600" b="1" dirty="0"/>
              <a:t>logical: </a:t>
            </a:r>
            <a:r>
              <a:rPr lang="en-US" sz="2600" dirty="0"/>
              <a:t>TRUE or FALSE</a:t>
            </a:r>
            <a:endParaRPr lang="en-US" sz="2600" b="1" dirty="0"/>
          </a:p>
          <a:p>
            <a:pPr marL="457200" indent="-457200">
              <a:spcBef>
                <a:spcPts val="600"/>
              </a:spcBef>
              <a:spcAft>
                <a:spcPts val="600"/>
              </a:spcAft>
              <a:buFont typeface="Arial" panose="020B0604020202020204" pitchFamily="34" charset="0"/>
              <a:buChar char="•"/>
            </a:pPr>
            <a:r>
              <a:rPr lang="en-US" sz="2600" b="1" dirty="0"/>
              <a:t>character: </a:t>
            </a:r>
            <a:r>
              <a:rPr lang="en-US" sz="2600" dirty="0"/>
              <a:t>letters and words                                              (tricky – or a number stored as a string)</a:t>
            </a:r>
            <a:endParaRPr lang="en-US" sz="2600" b="1" dirty="0"/>
          </a:p>
        </p:txBody>
      </p:sp>
      <p:pic>
        <p:nvPicPr>
          <p:cNvPr id="7" name="Picture 6">
            <a:extLst>
              <a:ext uri="{FF2B5EF4-FFF2-40B4-BE49-F238E27FC236}">
                <a16:creationId xmlns:a16="http://schemas.microsoft.com/office/drawing/2014/main" id="{B797FFEB-2560-48A0-579D-A91D96047B07}"/>
              </a:ext>
            </a:extLst>
          </p:cNvPr>
          <p:cNvPicPr>
            <a:picLocks noChangeAspect="1"/>
          </p:cNvPicPr>
          <p:nvPr/>
        </p:nvPicPr>
        <p:blipFill>
          <a:blip r:embed="rId2"/>
          <a:stretch>
            <a:fillRect/>
          </a:stretch>
        </p:blipFill>
        <p:spPr>
          <a:xfrm>
            <a:off x="3973168" y="3240231"/>
            <a:ext cx="4572000" cy="2438050"/>
          </a:xfrm>
          <a:prstGeom prst="rect">
            <a:avLst/>
          </a:prstGeom>
        </p:spPr>
      </p:pic>
      <p:sp>
        <p:nvSpPr>
          <p:cNvPr id="8" name="TextBox 7">
            <a:extLst>
              <a:ext uri="{FF2B5EF4-FFF2-40B4-BE49-F238E27FC236}">
                <a16:creationId xmlns:a16="http://schemas.microsoft.com/office/drawing/2014/main" id="{6583605E-2874-3DF9-B994-C90717DA9F3A}"/>
              </a:ext>
            </a:extLst>
          </p:cNvPr>
          <p:cNvSpPr txBox="1"/>
          <p:nvPr/>
        </p:nvSpPr>
        <p:spPr>
          <a:xfrm>
            <a:off x="429869" y="3468831"/>
            <a:ext cx="2835845" cy="1292662"/>
          </a:xfrm>
          <a:prstGeom prst="rect">
            <a:avLst/>
          </a:prstGeom>
          <a:noFill/>
        </p:spPr>
        <p:txBody>
          <a:bodyPr wrap="square" rtlCol="0">
            <a:spAutoFit/>
          </a:bodyPr>
          <a:lstStyle/>
          <a:p>
            <a:pPr>
              <a:spcBef>
                <a:spcPts val="600"/>
              </a:spcBef>
              <a:spcAft>
                <a:spcPts val="600"/>
              </a:spcAft>
            </a:pPr>
            <a:r>
              <a:rPr lang="en-US" sz="2600" dirty="0"/>
              <a:t>is() will help us learn the data type of a given object</a:t>
            </a:r>
          </a:p>
        </p:txBody>
      </p:sp>
    </p:spTree>
    <p:extLst>
      <p:ext uri="{BB962C8B-B14F-4D97-AF65-F5344CB8AC3E}">
        <p14:creationId xmlns:p14="http://schemas.microsoft.com/office/powerpoint/2010/main" val="3076971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Introductions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Your name</a:t>
            </a:r>
          </a:p>
          <a:p>
            <a:pPr marL="457200" indent="-457200">
              <a:spcBef>
                <a:spcPts val="600"/>
              </a:spcBef>
              <a:spcAft>
                <a:spcPts val="600"/>
              </a:spcAft>
              <a:buFont typeface="Arial" panose="020B0604020202020204" pitchFamily="34" charset="0"/>
              <a:buChar char="•"/>
            </a:pPr>
            <a:r>
              <a:rPr lang="en-US" sz="2600" dirty="0"/>
              <a:t>What you do for school, work, and/or fun</a:t>
            </a:r>
          </a:p>
          <a:p>
            <a:pPr marL="457200" indent="-457200">
              <a:spcBef>
                <a:spcPts val="600"/>
              </a:spcBef>
              <a:spcAft>
                <a:spcPts val="600"/>
              </a:spcAft>
              <a:buFont typeface="Arial" panose="020B0604020202020204" pitchFamily="34" charset="0"/>
              <a:buChar char="•"/>
            </a:pPr>
            <a:r>
              <a:rPr lang="en-US" sz="2600" dirty="0"/>
              <a:t>Why you signed up for this class</a:t>
            </a:r>
          </a:p>
          <a:p>
            <a:pPr marL="457200" indent="-457200">
              <a:spcBef>
                <a:spcPts val="600"/>
              </a:spcBef>
              <a:spcAft>
                <a:spcPts val="600"/>
              </a:spcAft>
              <a:buFont typeface="Arial" panose="020B0604020202020204" pitchFamily="34" charset="0"/>
              <a:buChar char="•"/>
            </a:pPr>
            <a:r>
              <a:rPr lang="en-US" sz="2600" dirty="0"/>
              <a:t>Have you ever used R before?</a:t>
            </a:r>
          </a:p>
        </p:txBody>
      </p:sp>
    </p:spTree>
    <p:extLst>
      <p:ext uri="{BB962C8B-B14F-4D97-AF65-F5344CB8AC3E}">
        <p14:creationId xmlns:p14="http://schemas.microsoft.com/office/powerpoint/2010/main" val="346986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Numeric Data</a:t>
            </a:r>
          </a:p>
        </p:txBody>
      </p:sp>
      <p:pic>
        <p:nvPicPr>
          <p:cNvPr id="3" name="Picture 2">
            <a:extLst>
              <a:ext uri="{FF2B5EF4-FFF2-40B4-BE49-F238E27FC236}">
                <a16:creationId xmlns:a16="http://schemas.microsoft.com/office/drawing/2014/main" id="{CE8F22A3-6B70-18A3-D922-DC2F74E2BD0E}"/>
              </a:ext>
            </a:extLst>
          </p:cNvPr>
          <p:cNvPicPr>
            <a:picLocks noChangeAspect="1"/>
          </p:cNvPicPr>
          <p:nvPr/>
        </p:nvPicPr>
        <p:blipFill>
          <a:blip r:embed="rId2"/>
          <a:stretch>
            <a:fillRect/>
          </a:stretch>
        </p:blipFill>
        <p:spPr>
          <a:xfrm>
            <a:off x="685800" y="877881"/>
            <a:ext cx="7772400" cy="4220097"/>
          </a:xfrm>
          <a:prstGeom prst="rect">
            <a:avLst/>
          </a:prstGeom>
        </p:spPr>
      </p:pic>
    </p:spTree>
    <p:extLst>
      <p:ext uri="{BB962C8B-B14F-4D97-AF65-F5344CB8AC3E}">
        <p14:creationId xmlns:p14="http://schemas.microsoft.com/office/powerpoint/2010/main" val="971419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Character Data</a:t>
            </a:r>
          </a:p>
        </p:txBody>
      </p:sp>
      <p:pic>
        <p:nvPicPr>
          <p:cNvPr id="3" name="Picture 2">
            <a:extLst>
              <a:ext uri="{FF2B5EF4-FFF2-40B4-BE49-F238E27FC236}">
                <a16:creationId xmlns:a16="http://schemas.microsoft.com/office/drawing/2014/main" id="{9634E49A-5FB7-FB28-3245-F6B5C300C00E}"/>
              </a:ext>
            </a:extLst>
          </p:cNvPr>
          <p:cNvPicPr>
            <a:picLocks noChangeAspect="1"/>
          </p:cNvPicPr>
          <p:nvPr/>
        </p:nvPicPr>
        <p:blipFill>
          <a:blip r:embed="rId2"/>
          <a:stretch>
            <a:fillRect/>
          </a:stretch>
        </p:blipFill>
        <p:spPr>
          <a:xfrm>
            <a:off x="429870" y="1215382"/>
            <a:ext cx="8583502" cy="1870763"/>
          </a:xfrm>
          <a:prstGeom prst="rect">
            <a:avLst/>
          </a:prstGeom>
        </p:spPr>
      </p:pic>
    </p:spTree>
    <p:extLst>
      <p:ext uri="{BB962C8B-B14F-4D97-AF65-F5344CB8AC3E}">
        <p14:creationId xmlns:p14="http://schemas.microsoft.com/office/powerpoint/2010/main" val="661556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Logical Data</a:t>
            </a:r>
          </a:p>
        </p:txBody>
      </p:sp>
      <p:pic>
        <p:nvPicPr>
          <p:cNvPr id="4" name="Picture 3">
            <a:extLst>
              <a:ext uri="{FF2B5EF4-FFF2-40B4-BE49-F238E27FC236}">
                <a16:creationId xmlns:a16="http://schemas.microsoft.com/office/drawing/2014/main" id="{24C15B55-1C0F-F8EA-A2D4-0DECE75E880E}"/>
              </a:ext>
            </a:extLst>
          </p:cNvPr>
          <p:cNvPicPr>
            <a:picLocks noChangeAspect="1"/>
          </p:cNvPicPr>
          <p:nvPr/>
        </p:nvPicPr>
        <p:blipFill>
          <a:blip r:embed="rId2"/>
          <a:stretch>
            <a:fillRect/>
          </a:stretch>
        </p:blipFill>
        <p:spPr>
          <a:xfrm>
            <a:off x="310242" y="1078616"/>
            <a:ext cx="8882509" cy="2187098"/>
          </a:xfrm>
          <a:prstGeom prst="rect">
            <a:avLst/>
          </a:prstGeom>
        </p:spPr>
      </p:pic>
    </p:spTree>
    <p:extLst>
      <p:ext uri="{BB962C8B-B14F-4D97-AF65-F5344CB8AC3E}">
        <p14:creationId xmlns:p14="http://schemas.microsoft.com/office/powerpoint/2010/main" val="4276374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
        <p:nvSpPr>
          <p:cNvPr id="6" name="Rectangle 5">
            <a:extLst>
              <a:ext uri="{FF2B5EF4-FFF2-40B4-BE49-F238E27FC236}">
                <a16:creationId xmlns:a16="http://schemas.microsoft.com/office/drawing/2014/main" id="{9DF32FB3-AE63-EC9F-DDFE-080784618924}"/>
              </a:ext>
            </a:extLst>
          </p:cNvPr>
          <p:cNvSpPr/>
          <p:nvPr/>
        </p:nvSpPr>
        <p:spPr>
          <a:xfrm>
            <a:off x="685800" y="1898229"/>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A85F2E-413C-9A32-AA99-E7F1351EFDF2}"/>
              </a:ext>
            </a:extLst>
          </p:cNvPr>
          <p:cNvSpPr/>
          <p:nvPr/>
        </p:nvSpPr>
        <p:spPr>
          <a:xfrm>
            <a:off x="685800" y="3032865"/>
            <a:ext cx="3928866" cy="5225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F3CDEE-8B6A-1A67-64AF-82621E4F1CFF}"/>
              </a:ext>
            </a:extLst>
          </p:cNvPr>
          <p:cNvSpPr/>
          <p:nvPr/>
        </p:nvSpPr>
        <p:spPr>
          <a:xfrm>
            <a:off x="643134" y="4265483"/>
            <a:ext cx="7772400" cy="1143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28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Check your understanding</a:t>
            </a:r>
          </a:p>
        </p:txBody>
      </p:sp>
      <p:pic>
        <p:nvPicPr>
          <p:cNvPr id="4" name="Picture 3">
            <a:extLst>
              <a:ext uri="{FF2B5EF4-FFF2-40B4-BE49-F238E27FC236}">
                <a16:creationId xmlns:a16="http://schemas.microsoft.com/office/drawing/2014/main" id="{891A6DF1-3A6C-458E-F97F-864BE88C5DA7}"/>
              </a:ext>
            </a:extLst>
          </p:cNvPr>
          <p:cNvPicPr>
            <a:picLocks noChangeAspect="1"/>
          </p:cNvPicPr>
          <p:nvPr/>
        </p:nvPicPr>
        <p:blipFill>
          <a:blip r:embed="rId2"/>
          <a:stretch>
            <a:fillRect/>
          </a:stretch>
        </p:blipFill>
        <p:spPr>
          <a:xfrm>
            <a:off x="685800" y="1016486"/>
            <a:ext cx="7772400" cy="4351099"/>
          </a:xfrm>
          <a:prstGeom prst="rect">
            <a:avLst/>
          </a:prstGeom>
        </p:spPr>
      </p:pic>
    </p:spTree>
    <p:extLst>
      <p:ext uri="{BB962C8B-B14F-4D97-AF65-F5344CB8AC3E}">
        <p14:creationId xmlns:p14="http://schemas.microsoft.com/office/powerpoint/2010/main" val="743016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09F0F-8AA3-2785-A426-D9E47A95E0C4}"/>
              </a:ext>
            </a:extLst>
          </p:cNvPr>
          <p:cNvPicPr>
            <a:picLocks noChangeAspect="1"/>
          </p:cNvPicPr>
          <p:nvPr/>
        </p:nvPicPr>
        <p:blipFill>
          <a:blip r:embed="rId2"/>
          <a:stretch>
            <a:fillRect/>
          </a:stretch>
        </p:blipFill>
        <p:spPr>
          <a:xfrm>
            <a:off x="947057" y="866609"/>
            <a:ext cx="7772400" cy="4328305"/>
          </a:xfrm>
          <a:prstGeom prst="rect">
            <a:avLst/>
          </a:prstGeom>
        </p:spPr>
      </p:pic>
      <p:sp>
        <p:nvSpPr>
          <p:cNvPr id="4" name="TextBox 3">
            <a:extLst>
              <a:ext uri="{FF2B5EF4-FFF2-40B4-BE49-F238E27FC236}">
                <a16:creationId xmlns:a16="http://schemas.microsoft.com/office/drawing/2014/main" id="{2B6B408E-9D50-ACA2-F5B1-6BF433C4D3E0}"/>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3">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111915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Rules for naming objects</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060987" cy="406265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General naming requirement</a:t>
            </a:r>
            <a:r>
              <a:rPr lang="en-US" sz="2600" dirty="0"/>
              <a:t>: a variable name can’t start with a number or a dot (.)</a:t>
            </a:r>
          </a:p>
          <a:p>
            <a:pPr marL="457200" indent="-457200">
              <a:spcBef>
                <a:spcPts val="600"/>
              </a:spcBef>
              <a:spcAft>
                <a:spcPts val="600"/>
              </a:spcAft>
              <a:buFont typeface="Arial" panose="020B0604020202020204" pitchFamily="34" charset="0"/>
              <a:buChar char="•"/>
            </a:pPr>
            <a:r>
              <a:rPr lang="en-US" sz="2600" b="1" dirty="0"/>
              <a:t>General rules of thumb: </a:t>
            </a:r>
            <a:r>
              <a:rPr lang="en-US" sz="2600" dirty="0"/>
              <a:t>aim for consistency</a:t>
            </a:r>
          </a:p>
          <a:p>
            <a:pPr marL="914400" lvl="1" indent="-457200">
              <a:spcBef>
                <a:spcPts val="600"/>
              </a:spcBef>
              <a:spcAft>
                <a:spcPts val="600"/>
              </a:spcAft>
              <a:buFont typeface="Arial" panose="020B0604020202020204" pitchFamily="34" charset="0"/>
              <a:buChar char="•"/>
            </a:pPr>
            <a:r>
              <a:rPr lang="en-US" sz="2600" dirty="0">
                <a:hlinkClick r:id="rId3"/>
              </a:rPr>
              <a:t>snake_case</a:t>
            </a:r>
            <a:endParaRPr lang="en-US" sz="2600" dirty="0"/>
          </a:p>
          <a:p>
            <a:pPr marL="914400" lvl="1" indent="-457200">
              <a:spcBef>
                <a:spcPts val="600"/>
              </a:spcBef>
              <a:spcAft>
                <a:spcPts val="600"/>
              </a:spcAft>
              <a:buFont typeface="Arial" panose="020B0604020202020204" pitchFamily="34" charset="0"/>
              <a:buChar char="•"/>
            </a:pPr>
            <a:r>
              <a:rPr lang="en-US" sz="2600" dirty="0">
                <a:hlinkClick r:id="rId4"/>
              </a:rPr>
              <a:t>camelCase</a:t>
            </a:r>
            <a:endParaRPr lang="en-US" sz="2600" dirty="0"/>
          </a:p>
          <a:p>
            <a:pPr marL="914400" lvl="1" indent="-457200">
              <a:spcBef>
                <a:spcPts val="600"/>
              </a:spcBef>
              <a:spcAft>
                <a:spcPts val="600"/>
              </a:spcAft>
              <a:buFont typeface="Arial" panose="020B0604020202020204" pitchFamily="34" charset="0"/>
              <a:buChar char="•"/>
            </a:pPr>
            <a:r>
              <a:rPr lang="en-US" sz="2600" dirty="0" err="1"/>
              <a:t>whatever.this.is</a:t>
            </a:r>
            <a:endParaRPr lang="en-US" sz="2600" dirty="0"/>
          </a:p>
          <a:p>
            <a:pPr marL="457200" indent="-457200">
              <a:spcBef>
                <a:spcPts val="600"/>
              </a:spcBef>
              <a:spcAft>
                <a:spcPts val="600"/>
              </a:spcAft>
              <a:buFont typeface="Arial" panose="020B0604020202020204" pitchFamily="34" charset="0"/>
              <a:buChar char="•"/>
            </a:pPr>
            <a:r>
              <a:rPr lang="en-US" sz="2600" dirty="0"/>
              <a:t>Chose a name you’ll understand when you open your code the next day, or when someone else reviews it</a:t>
            </a:r>
          </a:p>
        </p:txBody>
      </p:sp>
    </p:spTree>
    <p:extLst>
      <p:ext uri="{BB962C8B-B14F-4D97-AF65-F5344CB8AC3E}">
        <p14:creationId xmlns:p14="http://schemas.microsoft.com/office/powerpoint/2010/main" val="2858276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0BA8A-2128-CA55-BC86-AEDD6252E6F4}"/>
              </a:ext>
            </a:extLst>
          </p:cNvPr>
          <p:cNvPicPr>
            <a:picLocks noChangeAspect="1"/>
          </p:cNvPicPr>
          <p:nvPr/>
        </p:nvPicPr>
        <p:blipFill>
          <a:blip r:embed="rId3"/>
          <a:stretch>
            <a:fillRect/>
          </a:stretch>
        </p:blipFill>
        <p:spPr>
          <a:xfrm>
            <a:off x="685800" y="0"/>
            <a:ext cx="7772400" cy="5264259"/>
          </a:xfrm>
          <a:prstGeom prst="rect">
            <a:avLst/>
          </a:prstGeom>
        </p:spPr>
      </p:pic>
      <p:sp>
        <p:nvSpPr>
          <p:cNvPr id="4" name="TextBox 3">
            <a:extLst>
              <a:ext uri="{FF2B5EF4-FFF2-40B4-BE49-F238E27FC236}">
                <a16:creationId xmlns:a16="http://schemas.microsoft.com/office/drawing/2014/main" id="{661A895B-39EC-BA8E-5454-374183FC84E9}"/>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342345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F1159-0676-9667-2C52-7F0A005B2D8C}"/>
              </a:ext>
            </a:extLst>
          </p:cNvPr>
          <p:cNvPicPr>
            <a:picLocks noChangeAspect="1"/>
          </p:cNvPicPr>
          <p:nvPr/>
        </p:nvPicPr>
        <p:blipFill>
          <a:blip r:embed="rId3"/>
          <a:stretch>
            <a:fillRect/>
          </a:stretch>
        </p:blipFill>
        <p:spPr>
          <a:xfrm>
            <a:off x="832757" y="287018"/>
            <a:ext cx="7772400" cy="5036023"/>
          </a:xfrm>
          <a:prstGeom prst="rect">
            <a:avLst/>
          </a:prstGeom>
        </p:spPr>
      </p:pic>
      <p:sp>
        <p:nvSpPr>
          <p:cNvPr id="5" name="TextBox 4">
            <a:extLst>
              <a:ext uri="{FF2B5EF4-FFF2-40B4-BE49-F238E27FC236}">
                <a16:creationId xmlns:a16="http://schemas.microsoft.com/office/drawing/2014/main" id="{AA6B63C1-D23D-9DD2-E578-AB160EA5C3A7}"/>
              </a:ext>
            </a:extLst>
          </p:cNvPr>
          <p:cNvSpPr txBox="1"/>
          <p:nvPr/>
        </p:nvSpPr>
        <p:spPr>
          <a:xfrm>
            <a:off x="212271" y="5498664"/>
            <a:ext cx="2300630" cy="400110"/>
          </a:xfrm>
          <a:prstGeom prst="rect">
            <a:avLst/>
          </a:prstGeom>
          <a:noFill/>
        </p:spPr>
        <p:txBody>
          <a:bodyPr wrap="none" rtlCol="0">
            <a:spAutoFit/>
          </a:bodyPr>
          <a:lstStyle/>
          <a:p>
            <a:r>
              <a:rPr lang="en-US" sz="1000" dirty="0"/>
              <a:t>Artwork by </a:t>
            </a:r>
            <a:r>
              <a:rPr lang="en-US" sz="1000" u="sng" dirty="0">
                <a:hlinkClick r:id="rId4">
                  <a:extLst>
                    <a:ext uri="{A12FA001-AC4F-418D-AE19-62706E023703}">
                      <ahyp:hlinkClr xmlns:ahyp="http://schemas.microsoft.com/office/drawing/2018/hyperlinkcolor" val="tx"/>
                    </a:ext>
                  </a:extLst>
                </a:hlinkClick>
              </a:rPr>
              <a:t>Allison Horst</a:t>
            </a:r>
            <a:endParaRPr lang="en-US" sz="1000" u="sng" dirty="0"/>
          </a:p>
          <a:p>
            <a:r>
              <a:rPr lang="en-US" sz="1000" dirty="0"/>
              <a:t>https://</a:t>
            </a:r>
            <a:r>
              <a:rPr lang="en-US" sz="1000" dirty="0" err="1"/>
              <a:t>allisonhorst.com</a:t>
            </a:r>
            <a:r>
              <a:rPr lang="en-US" sz="1000" dirty="0"/>
              <a:t>/everything-else</a:t>
            </a:r>
          </a:p>
        </p:txBody>
      </p:sp>
    </p:spTree>
    <p:extLst>
      <p:ext uri="{BB962C8B-B14F-4D97-AF65-F5344CB8AC3E}">
        <p14:creationId xmlns:p14="http://schemas.microsoft.com/office/powerpoint/2010/main" val="1498713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3662541"/>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Create three new objects, with any allowable names you want. Try to use a consistent naming style.</a:t>
            </a:r>
          </a:p>
          <a:p>
            <a:pPr marL="914400" lvl="1" indent="-457200">
              <a:spcBef>
                <a:spcPts val="600"/>
              </a:spcBef>
              <a:spcAft>
                <a:spcPts val="600"/>
              </a:spcAft>
              <a:buFont typeface="Arial" panose="020B0604020202020204" pitchFamily="34" charset="0"/>
              <a:buChar char="•"/>
            </a:pPr>
            <a:r>
              <a:rPr lang="en-US" sz="2600" dirty="0"/>
              <a:t>Numeric (we already did this, but practice is good)</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r>
              <a:rPr lang="en-US" sz="2600" dirty="0"/>
              <a:t>Logical</a:t>
            </a:r>
          </a:p>
          <a:p>
            <a:pPr marL="914400" lvl="1" indent="-457200">
              <a:spcBef>
                <a:spcPts val="600"/>
              </a:spcBef>
              <a:spcAft>
                <a:spcPts val="600"/>
              </a:spcAft>
              <a:buFont typeface="Arial" panose="020B0604020202020204" pitchFamily="34" charset="0"/>
              <a:buChar char="•"/>
            </a:pPr>
            <a:endParaRPr lang="en-US" sz="2600" dirty="0"/>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34187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2554545"/>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a break whenever you need one, we will also have a few structured breaks as a larger group</a:t>
            </a:r>
          </a:p>
          <a:p>
            <a:pPr marL="457200" indent="-457200">
              <a:spcBef>
                <a:spcPts val="600"/>
              </a:spcBef>
              <a:spcAft>
                <a:spcPts val="600"/>
              </a:spcAft>
              <a:buFont typeface="Arial" panose="020B0604020202020204" pitchFamily="34" charset="0"/>
              <a:buChar char="•"/>
            </a:pPr>
            <a:r>
              <a:rPr lang="en-US" sz="2600" dirty="0"/>
              <a:t>Outlet locations</a:t>
            </a:r>
          </a:p>
          <a:p>
            <a:pPr marL="457200" indent="-457200">
              <a:spcBef>
                <a:spcPts val="600"/>
              </a:spcBef>
              <a:spcAft>
                <a:spcPts val="600"/>
              </a:spcAft>
              <a:buFont typeface="Arial" panose="020B0604020202020204" pitchFamily="34" charset="0"/>
              <a:buChar char="•"/>
            </a:pPr>
            <a:r>
              <a:rPr lang="en-US" sz="2600" dirty="0"/>
              <a:t>Trash cans</a:t>
            </a:r>
          </a:p>
          <a:p>
            <a:pPr marL="457200" indent="-457200">
              <a:spcBef>
                <a:spcPts val="600"/>
              </a:spcBef>
              <a:spcAft>
                <a:spcPts val="600"/>
              </a:spcAft>
              <a:buFont typeface="Arial" panose="020B0604020202020204" pitchFamily="34" charset="0"/>
              <a:buChar char="•"/>
            </a:pPr>
            <a:r>
              <a:rPr lang="en-US" sz="2600" dirty="0"/>
              <a:t>Try to come with a charged laptop</a:t>
            </a:r>
          </a:p>
        </p:txBody>
      </p:sp>
    </p:spTree>
    <p:extLst>
      <p:ext uri="{BB962C8B-B14F-4D97-AF65-F5344CB8AC3E}">
        <p14:creationId xmlns:p14="http://schemas.microsoft.com/office/powerpoint/2010/main" val="4096443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sp>
        <p:nvSpPr>
          <p:cNvPr id="3" name="TextBox 2">
            <a:extLst>
              <a:ext uri="{FF2B5EF4-FFF2-40B4-BE49-F238E27FC236}">
                <a16:creationId xmlns:a16="http://schemas.microsoft.com/office/drawing/2014/main" id="{8D422F4A-AE3B-1C79-BC9D-BF761B4C1ADC}"/>
              </a:ext>
            </a:extLst>
          </p:cNvPr>
          <p:cNvSpPr txBox="1"/>
          <p:nvPr/>
        </p:nvSpPr>
        <p:spPr>
          <a:xfrm>
            <a:off x="429869" y="1230992"/>
            <a:ext cx="3088073" cy="304698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Vectors are grouped data elements in a specific order</a:t>
            </a:r>
          </a:p>
          <a:p>
            <a:pPr marL="457200" indent="-457200">
              <a:spcBef>
                <a:spcPts val="600"/>
              </a:spcBef>
              <a:spcAft>
                <a:spcPts val="600"/>
              </a:spcAft>
              <a:buFont typeface="Arial" panose="020B0604020202020204" pitchFamily="34" charset="0"/>
              <a:buChar char="•"/>
            </a:pPr>
            <a:r>
              <a:rPr lang="en-US" sz="2600" dirty="0"/>
              <a:t>For example, data in a specific column in Excel</a:t>
            </a:r>
          </a:p>
        </p:txBody>
      </p:sp>
      <p:pic>
        <p:nvPicPr>
          <p:cNvPr id="5" name="Picture 4">
            <a:extLst>
              <a:ext uri="{FF2B5EF4-FFF2-40B4-BE49-F238E27FC236}">
                <a16:creationId xmlns:a16="http://schemas.microsoft.com/office/drawing/2014/main" id="{54E940C6-15E2-AC74-C8B0-9ADDDCB1615C}"/>
              </a:ext>
            </a:extLst>
          </p:cNvPr>
          <p:cNvPicPr>
            <a:picLocks noChangeAspect="1"/>
          </p:cNvPicPr>
          <p:nvPr/>
        </p:nvPicPr>
        <p:blipFill>
          <a:blip r:embed="rId3"/>
          <a:stretch>
            <a:fillRect/>
          </a:stretch>
        </p:blipFill>
        <p:spPr>
          <a:xfrm>
            <a:off x="3649951" y="1230992"/>
            <a:ext cx="4940862" cy="2764063"/>
          </a:xfrm>
          <a:prstGeom prst="rect">
            <a:avLst/>
          </a:prstGeom>
          <a:ln>
            <a:solidFill>
              <a:schemeClr val="accent1"/>
            </a:solidFill>
          </a:ln>
        </p:spPr>
      </p:pic>
      <p:sp>
        <p:nvSpPr>
          <p:cNvPr id="6" name="TextBox 5">
            <a:extLst>
              <a:ext uri="{FF2B5EF4-FFF2-40B4-BE49-F238E27FC236}">
                <a16:creationId xmlns:a16="http://schemas.microsoft.com/office/drawing/2014/main" id="{A3F7A014-9D85-FA2F-0B71-D3C3CC031D22}"/>
              </a:ext>
            </a:extLst>
          </p:cNvPr>
          <p:cNvSpPr txBox="1"/>
          <p:nvPr/>
        </p:nvSpPr>
        <p:spPr>
          <a:xfrm>
            <a:off x="429869" y="4334346"/>
            <a:ext cx="7603672" cy="129266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When you’ve thought previously about data analysis, you probably think about vectors, even if you didn’t use that name</a:t>
            </a:r>
          </a:p>
        </p:txBody>
      </p:sp>
      <p:sp>
        <p:nvSpPr>
          <p:cNvPr id="7" name="TextBox 6">
            <a:extLst>
              <a:ext uri="{FF2B5EF4-FFF2-40B4-BE49-F238E27FC236}">
                <a16:creationId xmlns:a16="http://schemas.microsoft.com/office/drawing/2014/main" id="{78C7F13E-F0D1-659E-2146-0D9E76D2EABF}"/>
              </a:ext>
            </a:extLst>
          </p:cNvPr>
          <p:cNvSpPr txBox="1"/>
          <p:nvPr/>
        </p:nvSpPr>
        <p:spPr>
          <a:xfrm>
            <a:off x="7231067" y="376345"/>
            <a:ext cx="1483063" cy="646331"/>
          </a:xfrm>
          <a:prstGeom prst="rect">
            <a:avLst/>
          </a:prstGeom>
          <a:noFill/>
        </p:spPr>
        <p:txBody>
          <a:bodyPr wrap="square" rtlCol="0">
            <a:spAutoFit/>
          </a:bodyPr>
          <a:lstStyle/>
          <a:p>
            <a:pPr algn="ctr"/>
            <a:r>
              <a:rPr lang="en-US" dirty="0">
                <a:solidFill>
                  <a:schemeClr val="accent6">
                    <a:lumMod val="75000"/>
                    <a:lumOff val="25000"/>
                  </a:schemeClr>
                </a:solidFill>
              </a:rPr>
              <a:t>Each column is a vector</a:t>
            </a:r>
          </a:p>
        </p:txBody>
      </p:sp>
      <p:sp>
        <p:nvSpPr>
          <p:cNvPr id="8" name="Oval 7">
            <a:extLst>
              <a:ext uri="{FF2B5EF4-FFF2-40B4-BE49-F238E27FC236}">
                <a16:creationId xmlns:a16="http://schemas.microsoft.com/office/drawing/2014/main" id="{D8D440D2-312C-AD7A-4F7A-44CB2B0D2178}"/>
              </a:ext>
            </a:extLst>
          </p:cNvPr>
          <p:cNvSpPr/>
          <p:nvPr/>
        </p:nvSpPr>
        <p:spPr>
          <a:xfrm>
            <a:off x="6702654" y="820425"/>
            <a:ext cx="854357" cy="3457555"/>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835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Tree>
    <p:extLst>
      <p:ext uri="{BB962C8B-B14F-4D97-AF65-F5344CB8AC3E}">
        <p14:creationId xmlns:p14="http://schemas.microsoft.com/office/powerpoint/2010/main" val="3533124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29870" y="103730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The c() stands for “concatenate”</a:t>
            </a:r>
          </a:p>
        </p:txBody>
      </p:sp>
      <p:sp>
        <p:nvSpPr>
          <p:cNvPr id="6" name="Oval 5">
            <a:extLst>
              <a:ext uri="{FF2B5EF4-FFF2-40B4-BE49-F238E27FC236}">
                <a16:creationId xmlns:a16="http://schemas.microsoft.com/office/drawing/2014/main" id="{DFB7DE34-BEF4-FEC0-8190-31EF03E2DB89}"/>
              </a:ext>
            </a:extLst>
          </p:cNvPr>
          <p:cNvSpPr/>
          <p:nvPr/>
        </p:nvSpPr>
        <p:spPr>
          <a:xfrm>
            <a:off x="575582" y="1596941"/>
            <a:ext cx="518433" cy="378483"/>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41211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spTree>
    <p:extLst>
      <p:ext uri="{BB962C8B-B14F-4D97-AF65-F5344CB8AC3E}">
        <p14:creationId xmlns:p14="http://schemas.microsoft.com/office/powerpoint/2010/main" val="12900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Vectors</a:t>
            </a:r>
          </a:p>
        </p:txBody>
      </p:sp>
      <p:pic>
        <p:nvPicPr>
          <p:cNvPr id="4" name="Picture 3">
            <a:extLst>
              <a:ext uri="{FF2B5EF4-FFF2-40B4-BE49-F238E27FC236}">
                <a16:creationId xmlns:a16="http://schemas.microsoft.com/office/drawing/2014/main" id="{027F8508-CA77-703F-DB72-E4BD266C9873}"/>
              </a:ext>
            </a:extLst>
          </p:cNvPr>
          <p:cNvPicPr>
            <a:picLocks noChangeAspect="1"/>
          </p:cNvPicPr>
          <p:nvPr/>
        </p:nvPicPr>
        <p:blipFill>
          <a:blip r:embed="rId3"/>
          <a:stretch>
            <a:fillRect/>
          </a:stretch>
        </p:blipFill>
        <p:spPr>
          <a:xfrm>
            <a:off x="185928" y="1106481"/>
            <a:ext cx="8958072" cy="3079989"/>
          </a:xfrm>
          <a:prstGeom prst="rect">
            <a:avLst/>
          </a:prstGeom>
        </p:spPr>
      </p:pic>
      <p:sp>
        <p:nvSpPr>
          <p:cNvPr id="5" name="TextBox 4">
            <a:extLst>
              <a:ext uri="{FF2B5EF4-FFF2-40B4-BE49-F238E27FC236}">
                <a16:creationId xmlns:a16="http://schemas.microsoft.com/office/drawing/2014/main" id="{081DEFFF-E7B0-9A71-17AB-B43245448BEE}"/>
              </a:ext>
            </a:extLst>
          </p:cNvPr>
          <p:cNvSpPr txBox="1"/>
          <p:nvPr/>
        </p:nvSpPr>
        <p:spPr>
          <a:xfrm>
            <a:off x="4053568" y="1547589"/>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Vectors can contain strings</a:t>
            </a:r>
          </a:p>
        </p:txBody>
      </p:sp>
      <p:sp>
        <p:nvSpPr>
          <p:cNvPr id="6" name="TextBox 5">
            <a:extLst>
              <a:ext uri="{FF2B5EF4-FFF2-40B4-BE49-F238E27FC236}">
                <a16:creationId xmlns:a16="http://schemas.microsoft.com/office/drawing/2014/main" id="{029E3A53-EA21-C01C-1AD1-882427A50B38}"/>
              </a:ext>
            </a:extLst>
          </p:cNvPr>
          <p:cNvSpPr txBox="1"/>
          <p:nvPr/>
        </p:nvSpPr>
        <p:spPr>
          <a:xfrm>
            <a:off x="4297510" y="2967335"/>
            <a:ext cx="4660562" cy="461665"/>
          </a:xfrm>
          <a:prstGeom prst="rect">
            <a:avLst/>
          </a:prstGeom>
          <a:noFill/>
        </p:spPr>
        <p:txBody>
          <a:bodyPr wrap="square" rtlCol="0">
            <a:spAutoFit/>
          </a:bodyPr>
          <a:lstStyle/>
          <a:p>
            <a:pPr algn="ctr"/>
            <a:r>
              <a:rPr lang="en-US" sz="2400" dirty="0">
                <a:solidFill>
                  <a:schemeClr val="accent6">
                    <a:lumMod val="75000"/>
                    <a:lumOff val="25000"/>
                  </a:schemeClr>
                </a:solidFill>
              </a:rPr>
              <a:t>Or numbers</a:t>
            </a:r>
          </a:p>
        </p:txBody>
      </p:sp>
      <p:pic>
        <p:nvPicPr>
          <p:cNvPr id="8" name="Picture 7">
            <a:extLst>
              <a:ext uri="{FF2B5EF4-FFF2-40B4-BE49-F238E27FC236}">
                <a16:creationId xmlns:a16="http://schemas.microsoft.com/office/drawing/2014/main" id="{4B382D7A-D2B7-89F5-B606-9AAA40619878}"/>
              </a:ext>
            </a:extLst>
          </p:cNvPr>
          <p:cNvPicPr>
            <a:picLocks noChangeAspect="1"/>
          </p:cNvPicPr>
          <p:nvPr/>
        </p:nvPicPr>
        <p:blipFill>
          <a:blip r:embed="rId4"/>
          <a:stretch>
            <a:fillRect/>
          </a:stretch>
        </p:blipFill>
        <p:spPr>
          <a:xfrm>
            <a:off x="185928" y="4165576"/>
            <a:ext cx="8772144" cy="1618162"/>
          </a:xfrm>
          <a:prstGeom prst="rect">
            <a:avLst/>
          </a:prstGeom>
        </p:spPr>
      </p:pic>
      <p:sp>
        <p:nvSpPr>
          <p:cNvPr id="9" name="TextBox 8">
            <a:extLst>
              <a:ext uri="{FF2B5EF4-FFF2-40B4-BE49-F238E27FC236}">
                <a16:creationId xmlns:a16="http://schemas.microsoft.com/office/drawing/2014/main" id="{7581D04A-2477-8AE6-CBF9-66210D2550C6}"/>
              </a:ext>
            </a:extLst>
          </p:cNvPr>
          <p:cNvSpPr txBox="1"/>
          <p:nvPr/>
        </p:nvSpPr>
        <p:spPr>
          <a:xfrm>
            <a:off x="4297510" y="4413074"/>
            <a:ext cx="4660562" cy="830997"/>
          </a:xfrm>
          <a:prstGeom prst="rect">
            <a:avLst/>
          </a:prstGeom>
          <a:noFill/>
        </p:spPr>
        <p:txBody>
          <a:bodyPr wrap="square" rtlCol="0">
            <a:spAutoFit/>
          </a:bodyPr>
          <a:lstStyle/>
          <a:p>
            <a:pPr algn="ctr"/>
            <a:r>
              <a:rPr lang="en-US" sz="2400" dirty="0">
                <a:solidFill>
                  <a:schemeClr val="accent6">
                    <a:lumMod val="75000"/>
                    <a:lumOff val="25000"/>
                  </a:schemeClr>
                </a:solidFill>
              </a:rPr>
              <a:t>… but not both</a:t>
            </a:r>
          </a:p>
          <a:p>
            <a:pPr algn="ctr"/>
            <a:r>
              <a:rPr lang="en-US" sz="2400" b="1" i="1" dirty="0">
                <a:solidFill>
                  <a:schemeClr val="accent6">
                    <a:lumMod val="75000"/>
                    <a:lumOff val="25000"/>
                  </a:schemeClr>
                </a:solidFill>
              </a:rPr>
              <a:t>What happened here?</a:t>
            </a:r>
          </a:p>
        </p:txBody>
      </p:sp>
    </p:spTree>
    <p:extLst>
      <p:ext uri="{BB962C8B-B14F-4D97-AF65-F5344CB8AC3E}">
        <p14:creationId xmlns:p14="http://schemas.microsoft.com/office/powerpoint/2010/main" val="1997250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215443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Make two vectors in R and assign them to objects.</a:t>
            </a:r>
          </a:p>
          <a:p>
            <a:pPr marL="914400" lvl="1" indent="-457200">
              <a:spcBef>
                <a:spcPts val="600"/>
              </a:spcBef>
              <a:spcAft>
                <a:spcPts val="600"/>
              </a:spcAft>
              <a:buFont typeface="Arial" panose="020B0604020202020204" pitchFamily="34" charset="0"/>
              <a:buChar char="•"/>
            </a:pPr>
            <a:r>
              <a:rPr lang="en-US" sz="2600" dirty="0"/>
              <a:t>Numeric</a:t>
            </a:r>
          </a:p>
          <a:p>
            <a:pPr marL="914400" lvl="1" indent="-457200">
              <a:spcBef>
                <a:spcPts val="600"/>
              </a:spcBef>
              <a:spcAft>
                <a:spcPts val="600"/>
              </a:spcAft>
              <a:buFont typeface="Arial" panose="020B0604020202020204" pitchFamily="34" charset="0"/>
              <a:buChar char="•"/>
            </a:pPr>
            <a:r>
              <a:rPr lang="en-US" sz="2600" dirty="0"/>
              <a:t>String</a:t>
            </a:r>
          </a:p>
          <a:p>
            <a:pPr marL="914400" lvl="1"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079211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508653"/>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Functions are instructions to perform a task</a:t>
            </a:r>
          </a:p>
          <a:p>
            <a:pPr marL="914400" lvl="1" indent="-457200">
              <a:spcBef>
                <a:spcPts val="600"/>
              </a:spcBef>
              <a:spcAft>
                <a:spcPts val="600"/>
              </a:spcAft>
              <a:buFont typeface="Arial" panose="020B0604020202020204" pitchFamily="34" charset="0"/>
              <a:buChar char="•"/>
            </a:pPr>
            <a:r>
              <a:rPr lang="en-US" sz="2600" dirty="0"/>
              <a:t>They are </a:t>
            </a:r>
            <a:r>
              <a:rPr lang="en-US" sz="2600" i="1" dirty="0"/>
              <a:t>algorithms</a:t>
            </a:r>
            <a:r>
              <a:rPr lang="en-US" sz="2600" dirty="0"/>
              <a:t>, or consistent set of rules</a:t>
            </a:r>
          </a:p>
          <a:p>
            <a:pPr marL="457200" indent="-457200">
              <a:spcBef>
                <a:spcPts val="600"/>
              </a:spcBef>
              <a:spcAft>
                <a:spcPts val="600"/>
              </a:spcAft>
              <a:buFont typeface="Arial" panose="020B0604020202020204" pitchFamily="34" charset="0"/>
              <a:buChar char="•"/>
            </a:pPr>
            <a:r>
              <a:rPr lang="en-US" sz="2600" dirty="0"/>
              <a:t>R has built-in functions for many basic things</a:t>
            </a:r>
          </a:p>
          <a:p>
            <a:pPr marL="457200" indent="-457200">
              <a:spcBef>
                <a:spcPts val="600"/>
              </a:spcBef>
              <a:spcAft>
                <a:spcPts val="600"/>
              </a:spcAft>
              <a:buFont typeface="Arial" panose="020B0604020202020204" pitchFamily="34" charset="0"/>
              <a:buChar char="•"/>
            </a:pPr>
            <a:r>
              <a:rPr lang="en-US" sz="2600" dirty="0"/>
              <a:t>Functions generally look like this: </a:t>
            </a:r>
            <a:r>
              <a:rPr lang="en-US" sz="2600" i="1" dirty="0"/>
              <a:t>function(object)</a:t>
            </a:r>
          </a:p>
          <a:p>
            <a:pPr marL="457200" indent="-457200">
              <a:spcBef>
                <a:spcPts val="600"/>
              </a:spcBef>
              <a:spcAft>
                <a:spcPts val="600"/>
              </a:spcAft>
              <a:buFont typeface="Arial" panose="020B0604020202020204" pitchFamily="34" charset="0"/>
              <a:buChar char="•"/>
            </a:pPr>
            <a:r>
              <a:rPr lang="en-US" sz="2600" dirty="0"/>
              <a:t>We can also “add on” extra functions by loading new libraries (we’ll get to this later), or we can write our own functions to do whatever we want</a:t>
            </a:r>
          </a:p>
        </p:txBody>
      </p:sp>
    </p:spTree>
    <p:extLst>
      <p:ext uri="{BB962C8B-B14F-4D97-AF65-F5344CB8AC3E}">
        <p14:creationId xmlns:p14="http://schemas.microsoft.com/office/powerpoint/2010/main" val="2770168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sp>
        <p:nvSpPr>
          <p:cNvPr id="3" name="TextBox 2">
            <a:extLst>
              <a:ext uri="{FF2B5EF4-FFF2-40B4-BE49-F238E27FC236}">
                <a16:creationId xmlns:a16="http://schemas.microsoft.com/office/drawing/2014/main" id="{DA0A9634-AAB2-A05C-A250-E78B8B3CD8FD}"/>
              </a:ext>
            </a:extLst>
          </p:cNvPr>
          <p:cNvSpPr txBox="1"/>
          <p:nvPr/>
        </p:nvSpPr>
        <p:spPr>
          <a:xfrm>
            <a:off x="429868" y="1230992"/>
            <a:ext cx="8567175" cy="3816429"/>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Most functions in R are </a:t>
            </a:r>
            <a:r>
              <a:rPr lang="en-US" sz="2600" b="1" dirty="0"/>
              <a:t>vectorized</a:t>
            </a:r>
          </a:p>
          <a:p>
            <a:pPr marL="914400" lvl="1" indent="-457200">
              <a:spcBef>
                <a:spcPts val="600"/>
              </a:spcBef>
              <a:spcAft>
                <a:spcPts val="600"/>
              </a:spcAft>
              <a:buFont typeface="Arial" panose="020B0604020202020204" pitchFamily="34" charset="0"/>
              <a:buChar char="•"/>
            </a:pPr>
            <a:r>
              <a:rPr lang="en-US" sz="2600" dirty="0"/>
              <a:t>This means they act on all items in a vector</a:t>
            </a:r>
          </a:p>
          <a:p>
            <a:pPr marL="457200" indent="-457200">
              <a:spcBef>
                <a:spcPts val="600"/>
              </a:spcBef>
              <a:spcAft>
                <a:spcPts val="600"/>
              </a:spcAft>
              <a:buFont typeface="Arial" panose="020B0604020202020204" pitchFamily="34" charset="0"/>
              <a:buChar char="•"/>
            </a:pPr>
            <a:r>
              <a:rPr lang="en-US" sz="2600" dirty="0"/>
              <a:t>Why does this matter?</a:t>
            </a:r>
          </a:p>
          <a:p>
            <a:pPr marL="914400" lvl="1" indent="-457200">
              <a:spcBef>
                <a:spcPts val="600"/>
              </a:spcBef>
              <a:spcAft>
                <a:spcPts val="600"/>
              </a:spcAft>
              <a:buFont typeface="Arial" panose="020B0604020202020204" pitchFamily="34" charset="0"/>
              <a:buChar char="•"/>
            </a:pPr>
            <a:r>
              <a:rPr lang="en-US" sz="2600" dirty="0"/>
              <a:t>If you misunderstand it, your math will be wrong</a:t>
            </a:r>
          </a:p>
          <a:p>
            <a:pPr marL="914400" lvl="1" indent="-457200">
              <a:spcBef>
                <a:spcPts val="600"/>
              </a:spcBef>
              <a:spcAft>
                <a:spcPts val="600"/>
              </a:spcAft>
              <a:buFont typeface="Arial" panose="020B0604020202020204" pitchFamily="34" charset="0"/>
              <a:buChar char="•"/>
            </a:pPr>
            <a:r>
              <a:rPr lang="en-US" sz="2600" dirty="0"/>
              <a:t>It’s useful for basic calculations and analysis:</a:t>
            </a:r>
          </a:p>
          <a:p>
            <a:pPr marL="1371600" lvl="2" indent="-457200">
              <a:spcBef>
                <a:spcPts val="600"/>
              </a:spcBef>
              <a:spcAft>
                <a:spcPts val="600"/>
              </a:spcAft>
              <a:buFont typeface="Arial" panose="020B0604020202020204" pitchFamily="34" charset="0"/>
              <a:buChar char="•"/>
            </a:pPr>
            <a:r>
              <a:rPr lang="en-US" sz="2600" dirty="0"/>
              <a:t>divide all numbers by 100 to calculate a %</a:t>
            </a:r>
          </a:p>
          <a:p>
            <a:pPr marL="1371600" lvl="2" indent="-457200">
              <a:spcBef>
                <a:spcPts val="600"/>
              </a:spcBef>
              <a:spcAft>
                <a:spcPts val="600"/>
              </a:spcAft>
              <a:buFont typeface="Arial" panose="020B0604020202020204" pitchFamily="34" charset="0"/>
              <a:buChar char="•"/>
            </a:pPr>
            <a:r>
              <a:rPr lang="en-US" sz="2600" dirty="0"/>
              <a:t>multiply per-capita rates by total population</a:t>
            </a:r>
          </a:p>
        </p:txBody>
      </p:sp>
    </p:spTree>
    <p:extLst>
      <p:ext uri="{BB962C8B-B14F-4D97-AF65-F5344CB8AC3E}">
        <p14:creationId xmlns:p14="http://schemas.microsoft.com/office/powerpoint/2010/main" val="3798312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Tree>
    <p:extLst>
      <p:ext uri="{BB962C8B-B14F-4D97-AF65-F5344CB8AC3E}">
        <p14:creationId xmlns:p14="http://schemas.microsoft.com/office/powerpoint/2010/main" val="4273630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Functions</a:t>
            </a:r>
          </a:p>
        </p:txBody>
      </p:sp>
      <p:pic>
        <p:nvPicPr>
          <p:cNvPr id="7" name="Picture 6">
            <a:extLst>
              <a:ext uri="{FF2B5EF4-FFF2-40B4-BE49-F238E27FC236}">
                <a16:creationId xmlns:a16="http://schemas.microsoft.com/office/drawing/2014/main" id="{6FD4BC1E-BE47-A0B6-A39E-F7762A25F0A4}"/>
              </a:ext>
            </a:extLst>
          </p:cNvPr>
          <p:cNvPicPr>
            <a:picLocks noChangeAspect="1"/>
          </p:cNvPicPr>
          <p:nvPr/>
        </p:nvPicPr>
        <p:blipFill>
          <a:blip r:embed="rId3"/>
          <a:stretch>
            <a:fillRect/>
          </a:stretch>
        </p:blipFill>
        <p:spPr>
          <a:xfrm>
            <a:off x="628860" y="963386"/>
            <a:ext cx="8010939" cy="4350687"/>
          </a:xfrm>
          <a:prstGeom prst="rect">
            <a:avLst/>
          </a:prstGeom>
        </p:spPr>
      </p:pic>
      <p:sp>
        <p:nvSpPr>
          <p:cNvPr id="9" name="Oval 8">
            <a:extLst>
              <a:ext uri="{FF2B5EF4-FFF2-40B4-BE49-F238E27FC236}">
                <a16:creationId xmlns:a16="http://schemas.microsoft.com/office/drawing/2014/main" id="{B90E3FC6-F2B5-2139-6929-6BCAC899A63F}"/>
              </a:ext>
            </a:extLst>
          </p:cNvPr>
          <p:cNvSpPr/>
          <p:nvPr/>
        </p:nvSpPr>
        <p:spPr>
          <a:xfrm>
            <a:off x="902153" y="1240971"/>
            <a:ext cx="812347"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0" name="Oval 9">
            <a:extLst>
              <a:ext uri="{FF2B5EF4-FFF2-40B4-BE49-F238E27FC236}">
                <a16:creationId xmlns:a16="http://schemas.microsoft.com/office/drawing/2014/main" id="{8434EEFE-866A-B9A5-61CD-F51F64C70A27}"/>
              </a:ext>
            </a:extLst>
          </p:cNvPr>
          <p:cNvSpPr/>
          <p:nvPr/>
        </p:nvSpPr>
        <p:spPr>
          <a:xfrm>
            <a:off x="902152" y="2549850"/>
            <a:ext cx="616405"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1" name="Oval 10">
            <a:extLst>
              <a:ext uri="{FF2B5EF4-FFF2-40B4-BE49-F238E27FC236}">
                <a16:creationId xmlns:a16="http://schemas.microsoft.com/office/drawing/2014/main" id="{31D566A3-8A55-EBAD-EFD5-796C1A500B07}"/>
              </a:ext>
            </a:extLst>
          </p:cNvPr>
          <p:cNvSpPr/>
          <p:nvPr/>
        </p:nvSpPr>
        <p:spPr>
          <a:xfrm>
            <a:off x="902153" y="3845553"/>
            <a:ext cx="1024618" cy="462598"/>
          </a:xfrm>
          <a:prstGeom prst="ellipse">
            <a:avLst/>
          </a:prstGeom>
          <a:noFill/>
          <a:ln w="76200">
            <a:solidFill>
              <a:schemeClr val="accent6">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30065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Housekeeping notes</a:t>
            </a:r>
          </a:p>
        </p:txBody>
      </p:sp>
      <p:sp>
        <p:nvSpPr>
          <p:cNvPr id="3" name="TextBox 2">
            <a:extLst>
              <a:ext uri="{FF2B5EF4-FFF2-40B4-BE49-F238E27FC236}">
                <a16:creationId xmlns:a16="http://schemas.microsoft.com/office/drawing/2014/main" id="{02C9C354-71E1-04CE-2CA9-96EEA81674DF}"/>
              </a:ext>
            </a:extLst>
          </p:cNvPr>
          <p:cNvSpPr txBox="1"/>
          <p:nvPr/>
        </p:nvSpPr>
        <p:spPr>
          <a:xfrm>
            <a:off x="429869" y="1230992"/>
            <a:ext cx="8284261" cy="1446550"/>
          </a:xfrm>
          <a:prstGeom prst="rect">
            <a:avLst/>
          </a:prstGeom>
          <a:noFill/>
        </p:spPr>
        <p:txBody>
          <a:bodyPr wrap="square" rtlCol="0">
            <a:spAutoFit/>
          </a:bodyPr>
          <a:lstStyle/>
          <a:p>
            <a:pPr algn="ctr">
              <a:spcBef>
                <a:spcPts val="600"/>
              </a:spcBef>
              <a:spcAft>
                <a:spcPts val="600"/>
              </a:spcAft>
            </a:pPr>
            <a:r>
              <a:rPr lang="en-US" sz="2600" dirty="0"/>
              <a:t>All course materials are on </a:t>
            </a:r>
            <a:r>
              <a:rPr lang="en-US" sz="2600" dirty="0" err="1"/>
              <a:t>github</a:t>
            </a:r>
            <a:r>
              <a:rPr lang="en-US" sz="2600" dirty="0"/>
              <a:t>, and we’ll take more about </a:t>
            </a:r>
            <a:r>
              <a:rPr lang="en-US" sz="2600" dirty="0" err="1"/>
              <a:t>github</a:t>
            </a:r>
            <a:r>
              <a:rPr lang="en-US" sz="2600" dirty="0"/>
              <a:t> starting tomorrow</a:t>
            </a:r>
          </a:p>
          <a:p>
            <a:pPr algn="ctr">
              <a:spcBef>
                <a:spcPts val="600"/>
              </a:spcBef>
              <a:spcAft>
                <a:spcPts val="600"/>
              </a:spcAft>
            </a:pPr>
            <a:r>
              <a:rPr lang="en-US" sz="2600" b="1" dirty="0"/>
              <a:t>https://</a:t>
            </a:r>
            <a:r>
              <a:rPr lang="en-US" sz="2600" b="1" dirty="0" err="1"/>
              <a:t>github.com</a:t>
            </a:r>
            <a:r>
              <a:rPr lang="en-US" sz="2600" b="1" dirty="0"/>
              <a:t>/</a:t>
            </a:r>
            <a:r>
              <a:rPr lang="en-US" sz="2600" b="1" dirty="0" err="1"/>
              <a:t>seaneff</a:t>
            </a:r>
            <a:r>
              <a:rPr lang="en-US" sz="2600" b="1" dirty="0"/>
              <a:t>/data-science-basics-2023</a:t>
            </a:r>
          </a:p>
        </p:txBody>
      </p:sp>
      <p:pic>
        <p:nvPicPr>
          <p:cNvPr id="5" name="Picture 4">
            <a:extLst>
              <a:ext uri="{FF2B5EF4-FFF2-40B4-BE49-F238E27FC236}">
                <a16:creationId xmlns:a16="http://schemas.microsoft.com/office/drawing/2014/main" id="{34C9E2A6-FE0D-76BE-D7F6-4F676608ED88}"/>
              </a:ext>
            </a:extLst>
          </p:cNvPr>
          <p:cNvPicPr>
            <a:picLocks noChangeAspect="1"/>
          </p:cNvPicPr>
          <p:nvPr/>
        </p:nvPicPr>
        <p:blipFill>
          <a:blip r:embed="rId2"/>
          <a:stretch>
            <a:fillRect/>
          </a:stretch>
        </p:blipFill>
        <p:spPr>
          <a:xfrm>
            <a:off x="2418200" y="2808514"/>
            <a:ext cx="4307598" cy="2818494"/>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1141458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Learn more about functions</a:t>
            </a:r>
          </a:p>
          <a:p>
            <a:r>
              <a:rPr lang="en-US" sz="3200" dirty="0">
                <a:solidFill>
                  <a:schemeClr val="bg1">
                    <a:lumMod val="65000"/>
                  </a:schemeClr>
                </a:solidFill>
              </a:rPr>
              <a:t>?summary or help(summary)</a:t>
            </a:r>
          </a:p>
        </p:txBody>
      </p:sp>
      <p:pic>
        <p:nvPicPr>
          <p:cNvPr id="4" name="Picture 3">
            <a:extLst>
              <a:ext uri="{FF2B5EF4-FFF2-40B4-BE49-F238E27FC236}">
                <a16:creationId xmlns:a16="http://schemas.microsoft.com/office/drawing/2014/main" id="{A9CC7B51-E087-63EC-A08B-42C3BEBA8A1B}"/>
              </a:ext>
            </a:extLst>
          </p:cNvPr>
          <p:cNvPicPr>
            <a:picLocks noChangeAspect="1"/>
          </p:cNvPicPr>
          <p:nvPr/>
        </p:nvPicPr>
        <p:blipFill>
          <a:blip r:embed="rId3"/>
          <a:stretch>
            <a:fillRect/>
          </a:stretch>
        </p:blipFill>
        <p:spPr>
          <a:xfrm>
            <a:off x="429870" y="1308385"/>
            <a:ext cx="7473159" cy="4226786"/>
          </a:xfrm>
          <a:prstGeom prst="rect">
            <a:avLst/>
          </a:prstGeom>
        </p:spPr>
      </p:pic>
      <p:sp>
        <p:nvSpPr>
          <p:cNvPr id="5" name="TextBox 4">
            <a:extLst>
              <a:ext uri="{FF2B5EF4-FFF2-40B4-BE49-F238E27FC236}">
                <a16:creationId xmlns:a16="http://schemas.microsoft.com/office/drawing/2014/main" id="{35EC887E-E41F-1617-EA63-07A616BF1B83}"/>
              </a:ext>
            </a:extLst>
          </p:cNvPr>
          <p:cNvSpPr txBox="1"/>
          <p:nvPr/>
        </p:nvSpPr>
        <p:spPr>
          <a:xfrm>
            <a:off x="3729234" y="2543741"/>
            <a:ext cx="3883973" cy="646331"/>
          </a:xfrm>
          <a:prstGeom prst="rect">
            <a:avLst/>
          </a:prstGeom>
          <a:noFill/>
        </p:spPr>
        <p:txBody>
          <a:bodyPr wrap="square" rtlCol="0">
            <a:spAutoFit/>
          </a:bodyPr>
          <a:lstStyle/>
          <a:p>
            <a:pPr algn="ctr"/>
            <a:r>
              <a:rPr lang="en-US" dirty="0">
                <a:solidFill>
                  <a:schemeClr val="bg1"/>
                </a:solidFill>
              </a:rPr>
              <a:t>This is documentation about the summary() function</a:t>
            </a:r>
          </a:p>
        </p:txBody>
      </p:sp>
      <p:sp>
        <p:nvSpPr>
          <p:cNvPr id="6" name="Oval 5">
            <a:extLst>
              <a:ext uri="{FF2B5EF4-FFF2-40B4-BE49-F238E27FC236}">
                <a16:creationId xmlns:a16="http://schemas.microsoft.com/office/drawing/2014/main" id="{7709DB04-ADDB-97FD-0848-5667435E2F59}"/>
              </a:ext>
            </a:extLst>
          </p:cNvPr>
          <p:cNvSpPr/>
          <p:nvPr/>
        </p:nvSpPr>
        <p:spPr>
          <a:xfrm>
            <a:off x="3302453" y="3291779"/>
            <a:ext cx="5188404" cy="2243392"/>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42F490-D79C-6AAE-E3C3-E03C90E1F8A5}"/>
              </a:ext>
            </a:extLst>
          </p:cNvPr>
          <p:cNvSpPr txBox="1"/>
          <p:nvPr/>
        </p:nvSpPr>
        <p:spPr>
          <a:xfrm>
            <a:off x="579456" y="3764516"/>
            <a:ext cx="2573411" cy="1754326"/>
          </a:xfrm>
          <a:prstGeom prst="rect">
            <a:avLst/>
          </a:prstGeom>
          <a:noFill/>
        </p:spPr>
        <p:txBody>
          <a:bodyPr wrap="square" rtlCol="0">
            <a:spAutoFit/>
          </a:bodyPr>
          <a:lstStyle/>
          <a:p>
            <a:r>
              <a:rPr lang="en-US" dirty="0">
                <a:solidFill>
                  <a:schemeClr val="bg1"/>
                </a:solidFill>
              </a:rPr>
              <a:t>Type ? and then the function name:</a:t>
            </a:r>
          </a:p>
          <a:p>
            <a:pPr marL="285750" indent="-285750">
              <a:buFont typeface="Arial" panose="020B0604020202020204" pitchFamily="34" charset="0"/>
              <a:buChar char="•"/>
            </a:pPr>
            <a:r>
              <a:rPr lang="en-US" dirty="0">
                <a:solidFill>
                  <a:schemeClr val="bg1"/>
                </a:solidFill>
              </a:rPr>
              <a:t>?summary </a:t>
            </a:r>
          </a:p>
          <a:p>
            <a:pPr marL="285750" indent="-285750">
              <a:buFont typeface="Arial" panose="020B0604020202020204" pitchFamily="34" charset="0"/>
              <a:buChar char="•"/>
            </a:pPr>
            <a:r>
              <a:rPr lang="en-US" dirty="0">
                <a:solidFill>
                  <a:schemeClr val="bg1"/>
                </a:solidFill>
              </a:rPr>
              <a:t>?</a:t>
            </a:r>
            <a:r>
              <a:rPr lang="en-US" dirty="0" err="1">
                <a:solidFill>
                  <a:schemeClr val="bg1"/>
                </a:solidFill>
              </a:rPr>
              <a:t>sd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?mean</a:t>
            </a:r>
          </a:p>
          <a:p>
            <a:pPr marL="285750" indent="-285750">
              <a:buFont typeface="Arial" panose="020B0604020202020204" pitchFamily="34" charset="0"/>
              <a:buChar char="•"/>
            </a:pPr>
            <a:r>
              <a:rPr lang="en-US" dirty="0" err="1">
                <a:solidFill>
                  <a:schemeClr val="bg1"/>
                </a:solidFill>
              </a:rPr>
              <a:t>etc</a:t>
            </a:r>
            <a:r>
              <a:rPr lang="en-US" dirty="0">
                <a:solidFill>
                  <a:schemeClr val="bg1"/>
                </a:solidFill>
              </a:rPr>
              <a:t>… </a:t>
            </a:r>
          </a:p>
        </p:txBody>
      </p:sp>
    </p:spTree>
    <p:extLst>
      <p:ext uri="{BB962C8B-B14F-4D97-AF65-F5344CB8AC3E}">
        <p14:creationId xmlns:p14="http://schemas.microsoft.com/office/powerpoint/2010/main" val="1470574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Now you try!</a:t>
            </a:r>
          </a:p>
        </p:txBody>
      </p:sp>
      <p:sp>
        <p:nvSpPr>
          <p:cNvPr id="4" name="TextBox 3">
            <a:extLst>
              <a:ext uri="{FF2B5EF4-FFF2-40B4-BE49-F238E27FC236}">
                <a16:creationId xmlns:a16="http://schemas.microsoft.com/office/drawing/2014/main" id="{865D5AA2-9148-F048-F920-939CF2727948}"/>
              </a:ext>
            </a:extLst>
          </p:cNvPr>
          <p:cNvSpPr txBox="1"/>
          <p:nvPr/>
        </p:nvSpPr>
        <p:spPr>
          <a:xfrm>
            <a:off x="429869" y="1230992"/>
            <a:ext cx="8284261" cy="104644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Take the average of three or more numbers</a:t>
            </a:r>
          </a:p>
          <a:p>
            <a:pPr marL="457200" indent="-457200">
              <a:spcBef>
                <a:spcPts val="600"/>
              </a:spcBef>
              <a:spcAft>
                <a:spcPts val="600"/>
              </a:spcAft>
              <a:buFont typeface="Arial" panose="020B0604020202020204" pitchFamily="34" charset="0"/>
              <a:buChar char="•"/>
            </a:pPr>
            <a:r>
              <a:rPr lang="en-US" sz="2600" dirty="0"/>
              <a:t>Use “?” to learn more about the function </a:t>
            </a:r>
            <a:r>
              <a:rPr lang="en-US" sz="2600" dirty="0" err="1"/>
              <a:t>sd</a:t>
            </a:r>
            <a:r>
              <a:rPr lang="en-US" sz="2600" dirty="0"/>
              <a:t>()</a:t>
            </a:r>
          </a:p>
        </p:txBody>
      </p:sp>
    </p:spTree>
    <p:extLst>
      <p:ext uri="{BB962C8B-B14F-4D97-AF65-F5344CB8AC3E}">
        <p14:creationId xmlns:p14="http://schemas.microsoft.com/office/powerpoint/2010/main" val="96364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4" name="Picture 3">
            <a:extLst>
              <a:ext uri="{FF2B5EF4-FFF2-40B4-BE49-F238E27FC236}">
                <a16:creationId xmlns:a16="http://schemas.microsoft.com/office/drawing/2014/main" id="{51C749E8-A384-7DAB-9FBF-1233B4AA1AE2}"/>
              </a:ext>
            </a:extLst>
          </p:cNvPr>
          <p:cNvPicPr>
            <a:picLocks noChangeAspect="1"/>
          </p:cNvPicPr>
          <p:nvPr/>
        </p:nvPicPr>
        <p:blipFill>
          <a:blip r:embed="rId3"/>
          <a:stretch>
            <a:fillRect/>
          </a:stretch>
        </p:blipFill>
        <p:spPr>
          <a:xfrm>
            <a:off x="440871" y="1017235"/>
            <a:ext cx="8262257" cy="4306921"/>
          </a:xfrm>
          <a:prstGeom prst="rect">
            <a:avLst/>
          </a:prstGeom>
        </p:spPr>
      </p:pic>
    </p:spTree>
    <p:extLst>
      <p:ext uri="{BB962C8B-B14F-4D97-AF65-F5344CB8AC3E}">
        <p14:creationId xmlns:p14="http://schemas.microsoft.com/office/powerpoint/2010/main" val="2654759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Vectorized Calculations</a:t>
            </a:r>
          </a:p>
        </p:txBody>
      </p:sp>
      <p:pic>
        <p:nvPicPr>
          <p:cNvPr id="5" name="Picture 4">
            <a:extLst>
              <a:ext uri="{FF2B5EF4-FFF2-40B4-BE49-F238E27FC236}">
                <a16:creationId xmlns:a16="http://schemas.microsoft.com/office/drawing/2014/main" id="{A2EFE897-6B54-E3AB-C4EC-AF5BCEFB57F3}"/>
              </a:ext>
            </a:extLst>
          </p:cNvPr>
          <p:cNvPicPr>
            <a:picLocks noChangeAspect="1"/>
          </p:cNvPicPr>
          <p:nvPr/>
        </p:nvPicPr>
        <p:blipFill>
          <a:blip r:embed="rId3"/>
          <a:stretch>
            <a:fillRect/>
          </a:stretch>
        </p:blipFill>
        <p:spPr>
          <a:xfrm>
            <a:off x="207923" y="1318752"/>
            <a:ext cx="8728154" cy="3125757"/>
          </a:xfrm>
          <a:prstGeom prst="rect">
            <a:avLst/>
          </a:prstGeom>
        </p:spPr>
      </p:pic>
    </p:spTree>
    <p:extLst>
      <p:ext uri="{BB962C8B-B14F-4D97-AF65-F5344CB8AC3E}">
        <p14:creationId xmlns:p14="http://schemas.microsoft.com/office/powerpoint/2010/main" val="4207552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Syntax</a:t>
            </a:r>
          </a:p>
        </p:txBody>
      </p:sp>
      <p:sp>
        <p:nvSpPr>
          <p:cNvPr id="3" name="TextBox 2">
            <a:extLst>
              <a:ext uri="{FF2B5EF4-FFF2-40B4-BE49-F238E27FC236}">
                <a16:creationId xmlns:a16="http://schemas.microsoft.com/office/drawing/2014/main" id="{CE847CD8-5592-F30C-4129-97A681C91300}"/>
              </a:ext>
            </a:extLst>
          </p:cNvPr>
          <p:cNvSpPr txBox="1"/>
          <p:nvPr/>
        </p:nvSpPr>
        <p:spPr>
          <a:xfrm>
            <a:off x="429869" y="1288141"/>
            <a:ext cx="8284261" cy="160043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R is case sensitive (‘A’ is different than ‘a’)</a:t>
            </a:r>
          </a:p>
          <a:p>
            <a:pPr marL="457200" indent="-457200">
              <a:spcBef>
                <a:spcPts val="600"/>
              </a:spcBef>
              <a:spcAft>
                <a:spcPts val="600"/>
              </a:spcAft>
              <a:buFont typeface="Arial" panose="020B0604020202020204" pitchFamily="34" charset="0"/>
              <a:buChar char="•"/>
            </a:pPr>
            <a:r>
              <a:rPr lang="en-US" sz="2600" dirty="0"/>
              <a:t>Commands are separated by a new line</a:t>
            </a:r>
          </a:p>
          <a:p>
            <a:pPr marL="457200" indent="-457200">
              <a:spcBef>
                <a:spcPts val="600"/>
              </a:spcBef>
              <a:spcAft>
                <a:spcPts val="600"/>
              </a:spcAft>
              <a:buFont typeface="Arial" panose="020B0604020202020204" pitchFamily="34" charset="0"/>
              <a:buChar char="•"/>
            </a:pPr>
            <a:r>
              <a:rPr lang="en-US" sz="2600" dirty="0"/>
              <a:t># marks comments, this code won’t run</a:t>
            </a:r>
          </a:p>
        </p:txBody>
      </p:sp>
    </p:spTree>
    <p:extLst>
      <p:ext uri="{BB962C8B-B14F-4D97-AF65-F5344CB8AC3E}">
        <p14:creationId xmlns:p14="http://schemas.microsoft.com/office/powerpoint/2010/main" val="3999949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Documenting your code</a:t>
            </a:r>
          </a:p>
        </p:txBody>
      </p:sp>
      <p:sp>
        <p:nvSpPr>
          <p:cNvPr id="3" name="TextBox 2">
            <a:extLst>
              <a:ext uri="{FF2B5EF4-FFF2-40B4-BE49-F238E27FC236}">
                <a16:creationId xmlns:a16="http://schemas.microsoft.com/office/drawing/2014/main" id="{15E27D51-253D-FE11-7209-D75F6A1ECFE2}"/>
              </a:ext>
            </a:extLst>
          </p:cNvPr>
          <p:cNvSpPr txBox="1"/>
          <p:nvPr/>
        </p:nvSpPr>
        <p:spPr>
          <a:xfrm>
            <a:off x="429869" y="1288141"/>
            <a:ext cx="8284261" cy="144655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As we start writing code, it’s helpful to leave “notes” for yourself and others reminding yourself what you did</a:t>
            </a:r>
          </a:p>
          <a:p>
            <a:pPr marL="457200" indent="-457200">
              <a:spcBef>
                <a:spcPts val="600"/>
              </a:spcBef>
              <a:spcAft>
                <a:spcPts val="600"/>
              </a:spcAft>
              <a:buFont typeface="Arial" panose="020B0604020202020204" pitchFamily="34" charset="0"/>
              <a:buChar char="•"/>
            </a:pPr>
            <a:r>
              <a:rPr lang="en-US" sz="2600" dirty="0"/>
              <a:t>Comments can also help break code into sections</a:t>
            </a:r>
          </a:p>
        </p:txBody>
      </p:sp>
      <p:pic>
        <p:nvPicPr>
          <p:cNvPr id="5" name="Picture 4">
            <a:extLst>
              <a:ext uri="{FF2B5EF4-FFF2-40B4-BE49-F238E27FC236}">
                <a16:creationId xmlns:a16="http://schemas.microsoft.com/office/drawing/2014/main" id="{697E6AA9-97B0-1245-B8D5-41AF95699688}"/>
              </a:ext>
            </a:extLst>
          </p:cNvPr>
          <p:cNvPicPr>
            <a:picLocks noChangeAspect="1"/>
          </p:cNvPicPr>
          <p:nvPr/>
        </p:nvPicPr>
        <p:blipFill>
          <a:blip r:embed="rId2"/>
          <a:stretch>
            <a:fillRect/>
          </a:stretch>
        </p:blipFill>
        <p:spPr>
          <a:xfrm>
            <a:off x="685799" y="2879538"/>
            <a:ext cx="7772400" cy="2844800"/>
          </a:xfrm>
          <a:prstGeom prst="rect">
            <a:avLst/>
          </a:prstGeom>
        </p:spPr>
      </p:pic>
    </p:spTree>
    <p:extLst>
      <p:ext uri="{BB962C8B-B14F-4D97-AF65-F5344CB8AC3E}">
        <p14:creationId xmlns:p14="http://schemas.microsoft.com/office/powerpoint/2010/main" val="1472615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Changing R Studio Appearance</a:t>
            </a:r>
          </a:p>
        </p:txBody>
      </p:sp>
      <p:pic>
        <p:nvPicPr>
          <p:cNvPr id="4" name="Picture 3">
            <a:extLst>
              <a:ext uri="{FF2B5EF4-FFF2-40B4-BE49-F238E27FC236}">
                <a16:creationId xmlns:a16="http://schemas.microsoft.com/office/drawing/2014/main" id="{FA31175B-A302-10CE-0DA0-ACB7999EE1B2}"/>
              </a:ext>
            </a:extLst>
          </p:cNvPr>
          <p:cNvPicPr>
            <a:picLocks noChangeAspect="1"/>
          </p:cNvPicPr>
          <p:nvPr/>
        </p:nvPicPr>
        <p:blipFill>
          <a:blip r:embed="rId2"/>
          <a:stretch>
            <a:fillRect/>
          </a:stretch>
        </p:blipFill>
        <p:spPr>
          <a:xfrm>
            <a:off x="4451494" y="1250145"/>
            <a:ext cx="4137335" cy="4357709"/>
          </a:xfrm>
          <a:prstGeom prst="rect">
            <a:avLst/>
          </a:prstGeom>
        </p:spPr>
      </p:pic>
      <p:sp>
        <p:nvSpPr>
          <p:cNvPr id="5" name="TextBox 4">
            <a:extLst>
              <a:ext uri="{FF2B5EF4-FFF2-40B4-BE49-F238E27FC236}">
                <a16:creationId xmlns:a16="http://schemas.microsoft.com/office/drawing/2014/main" id="{B4D00883-9EB6-C5C2-9D19-51F15F8B2D86}"/>
              </a:ext>
            </a:extLst>
          </p:cNvPr>
          <p:cNvSpPr txBox="1"/>
          <p:nvPr/>
        </p:nvSpPr>
        <p:spPr>
          <a:xfrm>
            <a:off x="42430" y="1345292"/>
            <a:ext cx="4145943" cy="2492990"/>
          </a:xfrm>
          <a:prstGeom prst="rect">
            <a:avLst/>
          </a:prstGeom>
          <a:noFill/>
        </p:spPr>
        <p:txBody>
          <a:bodyPr wrap="none" rtlCol="0">
            <a:spAutoFit/>
          </a:bodyPr>
          <a:lstStyle/>
          <a:p>
            <a:pPr marL="457200" indent="-457200">
              <a:buFont typeface="Arial" panose="020B0604020202020204" pitchFamily="34" charset="0"/>
              <a:buChar char="•"/>
            </a:pPr>
            <a:r>
              <a:rPr lang="en-US" sz="2600" dirty="0"/>
              <a:t>Navigate from the top bar</a:t>
            </a:r>
          </a:p>
          <a:p>
            <a:pPr marL="914400" lvl="1" indent="-457200">
              <a:buFont typeface="Arial" panose="020B0604020202020204" pitchFamily="34" charset="0"/>
              <a:buChar char="•"/>
            </a:pPr>
            <a:r>
              <a:rPr lang="en-US" sz="2600" dirty="0"/>
              <a:t>-&gt; Tools</a:t>
            </a:r>
          </a:p>
          <a:p>
            <a:pPr marL="914400" lvl="1" indent="-457200">
              <a:buFont typeface="Arial" panose="020B0604020202020204" pitchFamily="34" charset="0"/>
              <a:buChar char="•"/>
            </a:pPr>
            <a:r>
              <a:rPr lang="en-US" sz="2600" dirty="0"/>
              <a:t>-&gt; Global options</a:t>
            </a:r>
          </a:p>
          <a:p>
            <a:pPr marL="914400" lvl="1" indent="-457200">
              <a:buFont typeface="Arial" panose="020B0604020202020204" pitchFamily="34" charset="0"/>
              <a:buChar char="•"/>
            </a:pPr>
            <a:r>
              <a:rPr lang="en-US" sz="2600" dirty="0"/>
              <a:t>-&gt; Appearance</a:t>
            </a:r>
          </a:p>
          <a:p>
            <a:pPr marL="914400" lvl="1" indent="-457200">
              <a:buFont typeface="Arial" panose="020B0604020202020204" pitchFamily="34" charset="0"/>
              <a:buChar char="•"/>
            </a:pPr>
            <a:r>
              <a:rPr lang="en-US" sz="2600" dirty="0"/>
              <a:t>(then click “apply”)</a:t>
            </a:r>
          </a:p>
          <a:p>
            <a:pPr marL="914400" lvl="1" indent="-457200">
              <a:buFont typeface="Arial" panose="020B0604020202020204" pitchFamily="34" charset="0"/>
              <a:buChar char="•"/>
            </a:pPr>
            <a:endParaRPr lang="en-US" sz="2600" dirty="0"/>
          </a:p>
        </p:txBody>
      </p:sp>
    </p:spTree>
    <p:extLst>
      <p:ext uri="{BB962C8B-B14F-4D97-AF65-F5344CB8AC3E}">
        <p14:creationId xmlns:p14="http://schemas.microsoft.com/office/powerpoint/2010/main" val="2025179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0"/>
            <a:ext cx="7914030" cy="1587733"/>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Thank you!</a:t>
            </a:r>
          </a:p>
          <a:p>
            <a:endParaRPr lang="en-US" sz="3200" dirty="0"/>
          </a:p>
          <a:p>
            <a:r>
              <a:rPr lang="en-US" sz="3200" dirty="0"/>
              <a:t>See you tomorrow.</a:t>
            </a:r>
          </a:p>
          <a:p>
            <a:r>
              <a:rPr lang="en-US" sz="2400" i="1" dirty="0"/>
              <a:t>Please come with a fully charged laptop.</a:t>
            </a:r>
          </a:p>
          <a:p>
            <a:endParaRPr lang="en-US" sz="320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a:p>
            <a:r>
              <a:rPr lang="en-US" sz="1600" b="0" dirty="0"/>
              <a:t>Lecture and course material adapted from Intro to R materials created by Alex Douglas, available online </a:t>
            </a:r>
            <a:r>
              <a:rPr lang="en-US" sz="1600" b="0" dirty="0">
                <a:hlinkClick r:id="rId2"/>
              </a:rPr>
              <a:t>here</a:t>
            </a:r>
            <a:r>
              <a:rPr lang="en-US" sz="1600" b="0" dirty="0"/>
              <a:t>, with corresponding free online textbook.</a:t>
            </a:r>
          </a:p>
          <a:p>
            <a:endParaRPr lang="en-US" sz="1800" b="0" dirty="0"/>
          </a:p>
        </p:txBody>
      </p:sp>
      <p:sp>
        <p:nvSpPr>
          <p:cNvPr id="3" name="TextBox 2">
            <a:extLst>
              <a:ext uri="{FF2B5EF4-FFF2-40B4-BE49-F238E27FC236}">
                <a16:creationId xmlns:a16="http://schemas.microsoft.com/office/drawing/2014/main" id="{90953270-FC82-8F69-DD7E-DA9BB724AB36}"/>
              </a:ext>
            </a:extLst>
          </p:cNvPr>
          <p:cNvSpPr txBox="1"/>
          <p:nvPr/>
        </p:nvSpPr>
        <p:spPr>
          <a:xfrm>
            <a:off x="930729" y="8327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481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learning R</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Learning R is fun! And also frustrating.</a:t>
            </a:r>
          </a:p>
          <a:p>
            <a:pPr marL="457200" indent="-457200">
              <a:spcBef>
                <a:spcPts val="600"/>
              </a:spcBef>
              <a:spcAft>
                <a:spcPts val="600"/>
              </a:spcAft>
              <a:buFont typeface="Arial" panose="020B0604020202020204" pitchFamily="34" charset="0"/>
              <a:buChar char="•"/>
            </a:pPr>
            <a:r>
              <a:rPr lang="en-US" sz="2600" dirty="0"/>
              <a:t>You won’t be an expert by the end of these 4 days.</a:t>
            </a:r>
          </a:p>
          <a:p>
            <a:pPr marL="457200" indent="-457200">
              <a:spcBef>
                <a:spcPts val="600"/>
              </a:spcBef>
              <a:spcAft>
                <a:spcPts val="600"/>
              </a:spcAft>
              <a:buFont typeface="Arial" panose="020B0604020202020204" pitchFamily="34" charset="0"/>
              <a:buChar char="•"/>
            </a:pPr>
            <a:r>
              <a:rPr lang="en-US" sz="2600" dirty="0"/>
              <a:t>But over time and as you practice, it gets easier!</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54465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to expect: the next 4 days</a:t>
            </a:r>
          </a:p>
        </p:txBody>
      </p:sp>
      <p:sp>
        <p:nvSpPr>
          <p:cNvPr id="3" name="TextBox 2">
            <a:extLst>
              <a:ext uri="{FF2B5EF4-FFF2-40B4-BE49-F238E27FC236}">
                <a16:creationId xmlns:a16="http://schemas.microsoft.com/office/drawing/2014/main" id="{632D2C91-B280-B2E6-6636-1C1B36525ACC}"/>
              </a:ext>
            </a:extLst>
          </p:cNvPr>
          <p:cNvSpPr txBox="1"/>
          <p:nvPr/>
        </p:nvSpPr>
        <p:spPr>
          <a:xfrm>
            <a:off x="429869" y="1230992"/>
            <a:ext cx="8284261" cy="5724644"/>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We’ll balance slides/demos with hands-on time</a:t>
            </a:r>
          </a:p>
          <a:p>
            <a:pPr marL="457200" indent="-457200">
              <a:spcBef>
                <a:spcPts val="600"/>
              </a:spcBef>
              <a:spcAft>
                <a:spcPts val="600"/>
              </a:spcAft>
              <a:buFont typeface="Arial" panose="020B0604020202020204" pitchFamily="34" charset="0"/>
              <a:buChar char="•"/>
            </a:pPr>
            <a:r>
              <a:rPr lang="en-US" sz="2600" dirty="0"/>
              <a:t>You decide how you learn best</a:t>
            </a:r>
          </a:p>
          <a:p>
            <a:pPr marL="914400" lvl="1" indent="-457200">
              <a:spcBef>
                <a:spcPts val="600"/>
              </a:spcBef>
              <a:spcAft>
                <a:spcPts val="600"/>
              </a:spcAft>
              <a:buFont typeface="Arial" panose="020B0604020202020204" pitchFamily="34" charset="0"/>
              <a:buChar char="•"/>
            </a:pPr>
            <a:r>
              <a:rPr lang="en-US" sz="2600" dirty="0"/>
              <a:t>listening with your computer away</a:t>
            </a:r>
          </a:p>
          <a:p>
            <a:pPr marL="914400" lvl="1" indent="-457200">
              <a:spcBef>
                <a:spcPts val="600"/>
              </a:spcBef>
              <a:spcAft>
                <a:spcPts val="600"/>
              </a:spcAft>
              <a:buFont typeface="Arial" panose="020B0604020202020204" pitchFamily="34" charset="0"/>
              <a:buChar char="•"/>
            </a:pPr>
            <a:r>
              <a:rPr lang="en-US" sz="2600" dirty="0"/>
              <a:t>laptop out and typing along…</a:t>
            </a:r>
          </a:p>
          <a:p>
            <a:pPr marL="914400" lvl="1" indent="-457200">
              <a:spcBef>
                <a:spcPts val="600"/>
              </a:spcBef>
              <a:spcAft>
                <a:spcPts val="600"/>
              </a:spcAft>
              <a:buFont typeface="Arial" panose="020B0604020202020204" pitchFamily="34" charset="0"/>
              <a:buChar char="•"/>
            </a:pPr>
            <a:r>
              <a:rPr lang="en-US" sz="2600" dirty="0"/>
              <a:t>taking notes with paper/pen</a:t>
            </a:r>
          </a:p>
          <a:p>
            <a:pPr marL="457200" indent="-457200">
              <a:spcBef>
                <a:spcPts val="600"/>
              </a:spcBef>
              <a:spcAft>
                <a:spcPts val="600"/>
              </a:spcAft>
              <a:buFont typeface="Arial" panose="020B0604020202020204" pitchFamily="34" charset="0"/>
              <a:buChar char="•"/>
            </a:pPr>
            <a:r>
              <a:rPr lang="en-US" sz="2600" dirty="0"/>
              <a:t>If you are constantly responding to work emails or Slack messages during our time together, you’ll probably have trouble following along (I can be guilty of this too)</a:t>
            </a:r>
          </a:p>
          <a:p>
            <a:pPr marL="914400" lvl="1"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79331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Workshop goals</a:t>
            </a:r>
          </a:p>
        </p:txBody>
      </p:sp>
      <p:sp>
        <p:nvSpPr>
          <p:cNvPr id="3" name="TextBox 2">
            <a:extLst>
              <a:ext uri="{FF2B5EF4-FFF2-40B4-BE49-F238E27FC236}">
                <a16:creationId xmlns:a16="http://schemas.microsoft.com/office/drawing/2014/main" id="{FF556006-0294-4CD9-E94F-AB0F04156903}"/>
              </a:ext>
            </a:extLst>
          </p:cNvPr>
          <p:cNvSpPr txBox="1"/>
          <p:nvPr/>
        </p:nvSpPr>
        <p:spPr>
          <a:xfrm>
            <a:off x="429870" y="1228397"/>
            <a:ext cx="8284261" cy="4401205"/>
          </a:xfrm>
          <a:prstGeom prst="rect">
            <a:avLst/>
          </a:prstGeom>
          <a:noFill/>
        </p:spPr>
        <p:txBody>
          <a:bodyPr wrap="square" rtlCol="0">
            <a:spAutoFit/>
          </a:bodyPr>
          <a:lstStyle/>
          <a:p>
            <a:pPr algn="ctr">
              <a:spcBef>
                <a:spcPts val="600"/>
              </a:spcBef>
              <a:spcAft>
                <a:spcPts val="600"/>
              </a:spcAft>
            </a:pPr>
            <a:r>
              <a:rPr lang="en-US" sz="2600" dirty="0"/>
              <a:t>This workshop will build literacy and basic proficiency in statistical programming, with a focus on the skills needed to conduct data analyses in professional healthcare and public health workspaces. </a:t>
            </a:r>
          </a:p>
          <a:p>
            <a:pPr algn="ctr">
              <a:spcBef>
                <a:spcPts val="600"/>
              </a:spcBef>
              <a:spcAft>
                <a:spcPts val="600"/>
              </a:spcAft>
            </a:pPr>
            <a:r>
              <a:rPr lang="en-US" sz="2600" dirty="0"/>
              <a:t>We will cover the basics of data management, data cleaning, data visualization, and basic statistical calculations in R, and version control in </a:t>
            </a:r>
            <a:r>
              <a:rPr lang="en-US" sz="2600" dirty="0" err="1"/>
              <a:t>github</a:t>
            </a:r>
            <a:r>
              <a:rPr lang="en-US" sz="2600" dirty="0"/>
              <a:t>. Participants will leave with a small portfolio of relevant data visualizations and analyses completed using a real‐world public health dataset.</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850868128"/>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11940</TotalTime>
  <Words>1969</Words>
  <Application>Microsoft Macintosh PowerPoint</Application>
  <PresentationFormat>On-screen Show (4:3)</PresentationFormat>
  <Paragraphs>272</Paragraphs>
  <Slides>67</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313</cp:revision>
  <cp:lastPrinted>2018-07-26T19:34:42Z</cp:lastPrinted>
  <dcterms:created xsi:type="dcterms:W3CDTF">2012-07-27T14:34:45Z</dcterms:created>
  <dcterms:modified xsi:type="dcterms:W3CDTF">2023-06-11T20:14:01Z</dcterms:modified>
</cp:coreProperties>
</file>